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4" r:id="rId3"/>
    <p:sldId id="264" r:id="rId4"/>
    <p:sldId id="265" r:id="rId5"/>
    <p:sldId id="257" r:id="rId6"/>
    <p:sldId id="267" r:id="rId7"/>
    <p:sldId id="282" r:id="rId8"/>
    <p:sldId id="280" r:id="rId9"/>
    <p:sldId id="266" r:id="rId10"/>
    <p:sldId id="279" r:id="rId11"/>
    <p:sldId id="268" r:id="rId12"/>
    <p:sldId id="286" r:id="rId13"/>
    <p:sldId id="259" r:id="rId14"/>
    <p:sldId id="269" r:id="rId15"/>
    <p:sldId id="270" r:id="rId16"/>
    <p:sldId id="271" r:id="rId17"/>
    <p:sldId id="272" r:id="rId18"/>
    <p:sldId id="288" r:id="rId19"/>
    <p:sldId id="263" r:id="rId20"/>
    <p:sldId id="275" r:id="rId21"/>
    <p:sldId id="287" r:id="rId22"/>
    <p:sldId id="273" r:id="rId23"/>
    <p:sldId id="285" r:id="rId24"/>
    <p:sldId id="278" r:id="rId25"/>
  </p:sldIdLst>
  <p:sldSz cx="9144000" cy="6858000" type="screen4x3"/>
  <p:notesSz cx="7104063" cy="10234613"/>
  <p:defaultTex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9900"/>
    <a:srgbClr val="00FF00"/>
    <a:srgbClr val="FFCC66"/>
    <a:srgbClr val="66FF33"/>
    <a:srgbClr val="FFDF9F"/>
    <a:srgbClr val="996633"/>
    <a:srgbClr val="663300"/>
    <a:srgbClr val="FF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57" autoAdjust="0"/>
    <p:restoredTop sz="94660"/>
  </p:normalViewPr>
  <p:slideViewPr>
    <p:cSldViewPr>
      <p:cViewPr varScale="1">
        <p:scale>
          <a:sx n="115" d="100"/>
          <a:sy n="115" d="100"/>
        </p:scale>
        <p:origin x="40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8045" cy="512460"/>
          </a:xfrm>
          <a:prstGeom prst="rect">
            <a:avLst/>
          </a:prstGeom>
        </p:spPr>
        <p:txBody>
          <a:bodyPr vert="horz" lIns="93772" tIns="46886" rIns="93772" bIns="46886" rtlCol="0"/>
          <a:lstStyle>
            <a:lvl1pPr algn="l">
              <a:defRPr sz="1200"/>
            </a:lvl1pPr>
          </a:lstStyle>
          <a:p>
            <a:endParaRPr lang="sv-SE"/>
          </a:p>
        </p:txBody>
      </p:sp>
      <p:sp>
        <p:nvSpPr>
          <p:cNvPr id="3" name="Platshållare för datum 2"/>
          <p:cNvSpPr>
            <a:spLocks noGrp="1"/>
          </p:cNvSpPr>
          <p:nvPr>
            <p:ph type="dt" idx="1"/>
          </p:nvPr>
        </p:nvSpPr>
        <p:spPr>
          <a:xfrm>
            <a:off x="4024380" y="0"/>
            <a:ext cx="3078045" cy="512460"/>
          </a:xfrm>
          <a:prstGeom prst="rect">
            <a:avLst/>
          </a:prstGeom>
        </p:spPr>
        <p:txBody>
          <a:bodyPr vert="horz" lIns="93772" tIns="46886" rIns="93772" bIns="46886" rtlCol="0"/>
          <a:lstStyle>
            <a:lvl1pPr algn="r">
              <a:defRPr sz="1200"/>
            </a:lvl1pPr>
          </a:lstStyle>
          <a:p>
            <a:fld id="{92A49C0F-A44D-4A13-A842-2B850F25E283}" type="datetimeFigureOut">
              <a:rPr lang="sv-SE" smtClean="0"/>
              <a:t>2023-02-18</a:t>
            </a:fld>
            <a:endParaRPr lang="sv-SE"/>
          </a:p>
        </p:txBody>
      </p:sp>
      <p:sp>
        <p:nvSpPr>
          <p:cNvPr id="4" name="Platshållare för bildobjekt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3772" tIns="46886" rIns="93772" bIns="46886" rtlCol="0" anchor="ctr"/>
          <a:lstStyle/>
          <a:p>
            <a:endParaRPr lang="sv-SE"/>
          </a:p>
        </p:txBody>
      </p:sp>
      <p:sp>
        <p:nvSpPr>
          <p:cNvPr id="5" name="Platshållare för anteckningar 4"/>
          <p:cNvSpPr>
            <a:spLocks noGrp="1"/>
          </p:cNvSpPr>
          <p:nvPr>
            <p:ph type="body" sz="quarter" idx="3"/>
          </p:nvPr>
        </p:nvSpPr>
        <p:spPr>
          <a:xfrm>
            <a:off x="710571" y="4925135"/>
            <a:ext cx="5682923" cy="4029949"/>
          </a:xfrm>
          <a:prstGeom prst="rect">
            <a:avLst/>
          </a:prstGeom>
        </p:spPr>
        <p:txBody>
          <a:bodyPr vert="horz" lIns="93772" tIns="46886" rIns="93772" bIns="46886"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2153"/>
            <a:ext cx="3078045" cy="512460"/>
          </a:xfrm>
          <a:prstGeom prst="rect">
            <a:avLst/>
          </a:prstGeom>
        </p:spPr>
        <p:txBody>
          <a:bodyPr vert="horz" lIns="93772" tIns="46886" rIns="93772" bIns="46886" rtlCol="0" anchor="b"/>
          <a:lstStyle>
            <a:lvl1pPr algn="l">
              <a:defRPr sz="1200"/>
            </a:lvl1pPr>
          </a:lstStyle>
          <a:p>
            <a:endParaRPr lang="sv-SE"/>
          </a:p>
        </p:txBody>
      </p:sp>
      <p:sp>
        <p:nvSpPr>
          <p:cNvPr id="7" name="Platshållare för bildnummer 6"/>
          <p:cNvSpPr>
            <a:spLocks noGrp="1"/>
          </p:cNvSpPr>
          <p:nvPr>
            <p:ph type="sldNum" sz="quarter" idx="5"/>
          </p:nvPr>
        </p:nvSpPr>
        <p:spPr>
          <a:xfrm>
            <a:off x="4024380" y="9722153"/>
            <a:ext cx="3078045" cy="512460"/>
          </a:xfrm>
          <a:prstGeom prst="rect">
            <a:avLst/>
          </a:prstGeom>
        </p:spPr>
        <p:txBody>
          <a:bodyPr vert="horz" lIns="93772" tIns="46886" rIns="93772" bIns="46886" rtlCol="0" anchor="b"/>
          <a:lstStyle>
            <a:lvl1pPr algn="r">
              <a:defRPr sz="1200"/>
            </a:lvl1pPr>
          </a:lstStyle>
          <a:p>
            <a:fld id="{002E3EAD-6D52-44B4-A3FE-E236371CB48E}" type="slidenum">
              <a:rPr lang="sv-SE" smtClean="0"/>
              <a:t>‹#›</a:t>
            </a:fld>
            <a:endParaRPr lang="sv-SE"/>
          </a:p>
        </p:txBody>
      </p:sp>
    </p:spTree>
    <p:extLst>
      <p:ext uri="{BB962C8B-B14F-4D97-AF65-F5344CB8AC3E}">
        <p14:creationId xmlns:p14="http://schemas.microsoft.com/office/powerpoint/2010/main" val="180527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Rectangle 4">
            <a:extLst>
              <a:ext uri="{FF2B5EF4-FFF2-40B4-BE49-F238E27FC236}">
                <a16:creationId xmlns:a16="http://schemas.microsoft.com/office/drawing/2014/main" id="{DB619C94-32E1-42C8-8474-D3F89567AB53}"/>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a:extLst>
              <a:ext uri="{FF2B5EF4-FFF2-40B4-BE49-F238E27FC236}">
                <a16:creationId xmlns:a16="http://schemas.microsoft.com/office/drawing/2014/main" id="{C8DF4467-989B-4A2A-A04E-19B99E83A93A}"/>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a:extLst>
              <a:ext uri="{FF2B5EF4-FFF2-40B4-BE49-F238E27FC236}">
                <a16:creationId xmlns:a16="http://schemas.microsoft.com/office/drawing/2014/main" id="{D782C9E4-6619-4F20-BED1-712337F8F522}"/>
              </a:ext>
            </a:extLst>
          </p:cNvPr>
          <p:cNvSpPr>
            <a:spLocks noGrp="1" noChangeArrowheads="1"/>
          </p:cNvSpPr>
          <p:nvPr>
            <p:ph type="sldNum" sz="quarter" idx="12"/>
          </p:nvPr>
        </p:nvSpPr>
        <p:spPr>
          <a:ln/>
        </p:spPr>
        <p:txBody>
          <a:bodyPr/>
          <a:lstStyle>
            <a:lvl1pPr>
              <a:defRPr/>
            </a:lvl1pPr>
          </a:lstStyle>
          <a:p>
            <a:pPr>
              <a:defRPr/>
            </a:pPr>
            <a:fld id="{07A65A25-3188-413B-966E-D011A3F6B58D}" type="slidenum">
              <a:rPr lang="sv-SE" altLang="sv-SE"/>
              <a:pPr>
                <a:defRPr/>
              </a:pPr>
              <a:t>‹#›</a:t>
            </a:fld>
            <a:endParaRPr lang="sv-SE" altLang="sv-SE"/>
          </a:p>
        </p:txBody>
      </p:sp>
    </p:spTree>
    <p:extLst>
      <p:ext uri="{BB962C8B-B14F-4D97-AF65-F5344CB8AC3E}">
        <p14:creationId xmlns:p14="http://schemas.microsoft.com/office/powerpoint/2010/main" val="222926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0012226C-560B-41F5-BD64-74199CCAC24B}"/>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a:extLst>
              <a:ext uri="{FF2B5EF4-FFF2-40B4-BE49-F238E27FC236}">
                <a16:creationId xmlns:a16="http://schemas.microsoft.com/office/drawing/2014/main" id="{0A489ABD-8D32-4866-B11A-0DDCEA78357C}"/>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a:extLst>
              <a:ext uri="{FF2B5EF4-FFF2-40B4-BE49-F238E27FC236}">
                <a16:creationId xmlns:a16="http://schemas.microsoft.com/office/drawing/2014/main" id="{C17B46E9-0A7B-4F09-AB07-9941BE9ABDA6}"/>
              </a:ext>
            </a:extLst>
          </p:cNvPr>
          <p:cNvSpPr>
            <a:spLocks noGrp="1" noChangeArrowheads="1"/>
          </p:cNvSpPr>
          <p:nvPr>
            <p:ph type="sldNum" sz="quarter" idx="12"/>
          </p:nvPr>
        </p:nvSpPr>
        <p:spPr>
          <a:ln/>
        </p:spPr>
        <p:txBody>
          <a:bodyPr/>
          <a:lstStyle>
            <a:lvl1pPr>
              <a:defRPr/>
            </a:lvl1pPr>
          </a:lstStyle>
          <a:p>
            <a:pPr>
              <a:defRPr/>
            </a:pPr>
            <a:fld id="{52B81910-E4E9-4F8E-9E07-B3872DEA7884}" type="slidenum">
              <a:rPr lang="sv-SE" altLang="sv-SE"/>
              <a:pPr>
                <a:defRPr/>
              </a:pPr>
              <a:t>‹#›</a:t>
            </a:fld>
            <a:endParaRPr lang="sv-SE" altLang="sv-SE"/>
          </a:p>
        </p:txBody>
      </p:sp>
    </p:spTree>
    <p:extLst>
      <p:ext uri="{BB962C8B-B14F-4D97-AF65-F5344CB8AC3E}">
        <p14:creationId xmlns:p14="http://schemas.microsoft.com/office/powerpoint/2010/main" val="222883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6107112"/>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457200" y="274638"/>
            <a:ext cx="6019800" cy="6107112"/>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9ABBA000-BCAE-4A1E-82FF-E2D4D1485CF1}"/>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a:extLst>
              <a:ext uri="{FF2B5EF4-FFF2-40B4-BE49-F238E27FC236}">
                <a16:creationId xmlns:a16="http://schemas.microsoft.com/office/drawing/2014/main" id="{1DA8809B-71F5-418E-9B93-6FDC73BB86D3}"/>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a:extLst>
              <a:ext uri="{FF2B5EF4-FFF2-40B4-BE49-F238E27FC236}">
                <a16:creationId xmlns:a16="http://schemas.microsoft.com/office/drawing/2014/main" id="{A1225567-A861-4E7A-8ADA-C0766EE63604}"/>
              </a:ext>
            </a:extLst>
          </p:cNvPr>
          <p:cNvSpPr>
            <a:spLocks noGrp="1" noChangeArrowheads="1"/>
          </p:cNvSpPr>
          <p:nvPr>
            <p:ph type="sldNum" sz="quarter" idx="12"/>
          </p:nvPr>
        </p:nvSpPr>
        <p:spPr>
          <a:ln/>
        </p:spPr>
        <p:txBody>
          <a:bodyPr/>
          <a:lstStyle>
            <a:lvl1pPr>
              <a:defRPr/>
            </a:lvl1pPr>
          </a:lstStyle>
          <a:p>
            <a:pPr>
              <a:defRPr/>
            </a:pPr>
            <a:fld id="{820463C1-478B-41A4-90E6-42C270959D37}" type="slidenum">
              <a:rPr lang="sv-SE" altLang="sv-SE"/>
              <a:pPr>
                <a:defRPr/>
              </a:pPr>
              <a:t>‹#›</a:t>
            </a:fld>
            <a:endParaRPr lang="sv-SE" altLang="sv-SE"/>
          </a:p>
        </p:txBody>
      </p:sp>
    </p:spTree>
    <p:extLst>
      <p:ext uri="{BB962C8B-B14F-4D97-AF65-F5344CB8AC3E}">
        <p14:creationId xmlns:p14="http://schemas.microsoft.com/office/powerpoint/2010/main" val="2807542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mall för rubrikformat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ctangle 4">
            <a:extLst>
              <a:ext uri="{FF2B5EF4-FFF2-40B4-BE49-F238E27FC236}">
                <a16:creationId xmlns:a16="http://schemas.microsoft.com/office/drawing/2014/main" id="{C7FD8A7C-9BFF-4F5E-9E4D-793E54A756A4}"/>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a:extLst>
              <a:ext uri="{FF2B5EF4-FFF2-40B4-BE49-F238E27FC236}">
                <a16:creationId xmlns:a16="http://schemas.microsoft.com/office/drawing/2014/main" id="{26C09108-F9FF-463A-8A1A-BF24FCAB37A5}"/>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a:extLst>
              <a:ext uri="{FF2B5EF4-FFF2-40B4-BE49-F238E27FC236}">
                <a16:creationId xmlns:a16="http://schemas.microsoft.com/office/drawing/2014/main" id="{9818AC3C-F5AD-4B2A-A97A-8E5315139718}"/>
              </a:ext>
            </a:extLst>
          </p:cNvPr>
          <p:cNvSpPr>
            <a:spLocks noGrp="1" noChangeArrowheads="1"/>
          </p:cNvSpPr>
          <p:nvPr>
            <p:ph type="sldNum" sz="quarter" idx="12"/>
          </p:nvPr>
        </p:nvSpPr>
        <p:spPr>
          <a:ln/>
        </p:spPr>
        <p:txBody>
          <a:bodyPr/>
          <a:lstStyle>
            <a:lvl1pPr>
              <a:defRPr/>
            </a:lvl1pPr>
          </a:lstStyle>
          <a:p>
            <a:pPr>
              <a:defRPr/>
            </a:pPr>
            <a:fld id="{8C1FC87D-ADE0-4303-A0D4-FC6E7B2724DB}" type="slidenum">
              <a:rPr lang="sv-SE" altLang="sv-SE"/>
              <a:pPr>
                <a:defRPr/>
              </a:pPr>
              <a:t>‹#›</a:t>
            </a:fld>
            <a:endParaRPr lang="sv-SE" altLang="sv-SE"/>
          </a:p>
        </p:txBody>
      </p:sp>
    </p:spTree>
    <p:extLst>
      <p:ext uri="{BB962C8B-B14F-4D97-AF65-F5344CB8AC3E}">
        <p14:creationId xmlns:p14="http://schemas.microsoft.com/office/powerpoint/2010/main" val="2688092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Klicka här för att ändra format på bakgrundstexten</a:t>
            </a:r>
          </a:p>
        </p:txBody>
      </p:sp>
      <p:sp>
        <p:nvSpPr>
          <p:cNvPr id="4" name="Rectangle 4">
            <a:extLst>
              <a:ext uri="{FF2B5EF4-FFF2-40B4-BE49-F238E27FC236}">
                <a16:creationId xmlns:a16="http://schemas.microsoft.com/office/drawing/2014/main" id="{85967C67-8B83-4359-8435-DACCCABE839F}"/>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a:extLst>
              <a:ext uri="{FF2B5EF4-FFF2-40B4-BE49-F238E27FC236}">
                <a16:creationId xmlns:a16="http://schemas.microsoft.com/office/drawing/2014/main" id="{8C648A89-50AD-452E-B0F8-E85F3E2279F6}"/>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a:extLst>
              <a:ext uri="{FF2B5EF4-FFF2-40B4-BE49-F238E27FC236}">
                <a16:creationId xmlns:a16="http://schemas.microsoft.com/office/drawing/2014/main" id="{EB4375BB-CE8E-4587-8935-31C8C86EE170}"/>
              </a:ext>
            </a:extLst>
          </p:cNvPr>
          <p:cNvSpPr>
            <a:spLocks noGrp="1" noChangeArrowheads="1"/>
          </p:cNvSpPr>
          <p:nvPr>
            <p:ph type="sldNum" sz="quarter" idx="12"/>
          </p:nvPr>
        </p:nvSpPr>
        <p:spPr>
          <a:ln/>
        </p:spPr>
        <p:txBody>
          <a:bodyPr/>
          <a:lstStyle>
            <a:lvl1pPr>
              <a:defRPr/>
            </a:lvl1pPr>
          </a:lstStyle>
          <a:p>
            <a:pPr>
              <a:defRPr/>
            </a:pPr>
            <a:fld id="{424A819A-0808-46F7-80F7-5E358A5B2504}" type="slidenum">
              <a:rPr lang="sv-SE" altLang="sv-SE"/>
              <a:pPr>
                <a:defRPr/>
              </a:pPr>
              <a:t>‹#›</a:t>
            </a:fld>
            <a:endParaRPr lang="sv-SE" altLang="sv-SE"/>
          </a:p>
        </p:txBody>
      </p:sp>
    </p:spTree>
    <p:extLst>
      <p:ext uri="{BB962C8B-B14F-4D97-AF65-F5344CB8AC3E}">
        <p14:creationId xmlns:p14="http://schemas.microsoft.com/office/powerpoint/2010/main" val="678970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457200" y="1052513"/>
            <a:ext cx="4038600" cy="53292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052513"/>
            <a:ext cx="4038600" cy="53292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a:extLst>
              <a:ext uri="{FF2B5EF4-FFF2-40B4-BE49-F238E27FC236}">
                <a16:creationId xmlns:a16="http://schemas.microsoft.com/office/drawing/2014/main" id="{FA2BFB98-085A-4F14-843F-1B2D33856BF4}"/>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5">
            <a:extLst>
              <a:ext uri="{FF2B5EF4-FFF2-40B4-BE49-F238E27FC236}">
                <a16:creationId xmlns:a16="http://schemas.microsoft.com/office/drawing/2014/main" id="{71933EFF-CBA2-4078-9C5F-4ED28CE2E38D}"/>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7" name="Rectangle 6">
            <a:extLst>
              <a:ext uri="{FF2B5EF4-FFF2-40B4-BE49-F238E27FC236}">
                <a16:creationId xmlns:a16="http://schemas.microsoft.com/office/drawing/2014/main" id="{1BEFD3AC-4651-493E-A6F0-D6997D039A7C}"/>
              </a:ext>
            </a:extLst>
          </p:cNvPr>
          <p:cNvSpPr>
            <a:spLocks noGrp="1" noChangeArrowheads="1"/>
          </p:cNvSpPr>
          <p:nvPr>
            <p:ph type="sldNum" sz="quarter" idx="12"/>
          </p:nvPr>
        </p:nvSpPr>
        <p:spPr>
          <a:ln/>
        </p:spPr>
        <p:txBody>
          <a:bodyPr/>
          <a:lstStyle>
            <a:lvl1pPr>
              <a:defRPr/>
            </a:lvl1pPr>
          </a:lstStyle>
          <a:p>
            <a:pPr>
              <a:defRPr/>
            </a:pPr>
            <a:fld id="{11C983EE-2CB5-43C9-B6F7-D618F704B9BF}" type="slidenum">
              <a:rPr lang="sv-SE" altLang="sv-SE"/>
              <a:pPr>
                <a:defRPr/>
              </a:pPr>
              <a:t>‹#›</a:t>
            </a:fld>
            <a:endParaRPr lang="sv-SE" altLang="sv-SE"/>
          </a:p>
        </p:txBody>
      </p:sp>
    </p:spTree>
    <p:extLst>
      <p:ext uri="{BB962C8B-B14F-4D97-AF65-F5344CB8AC3E}">
        <p14:creationId xmlns:p14="http://schemas.microsoft.com/office/powerpoint/2010/main" val="243496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8" y="365125"/>
            <a:ext cx="78867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30238" y="2505075"/>
            <a:ext cx="386873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a:extLst>
              <a:ext uri="{FF2B5EF4-FFF2-40B4-BE49-F238E27FC236}">
                <a16:creationId xmlns:a16="http://schemas.microsoft.com/office/drawing/2014/main" id="{81BAC034-3003-4132-8CAE-CCF8DCC2D9AD}"/>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8" name="Rectangle 5">
            <a:extLst>
              <a:ext uri="{FF2B5EF4-FFF2-40B4-BE49-F238E27FC236}">
                <a16:creationId xmlns:a16="http://schemas.microsoft.com/office/drawing/2014/main" id="{4A8BBB85-210E-4392-B78B-DAFE899FA293}"/>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9" name="Rectangle 6">
            <a:extLst>
              <a:ext uri="{FF2B5EF4-FFF2-40B4-BE49-F238E27FC236}">
                <a16:creationId xmlns:a16="http://schemas.microsoft.com/office/drawing/2014/main" id="{4C80EC63-CE54-45F1-ABE0-2428658E537E}"/>
              </a:ext>
            </a:extLst>
          </p:cNvPr>
          <p:cNvSpPr>
            <a:spLocks noGrp="1" noChangeArrowheads="1"/>
          </p:cNvSpPr>
          <p:nvPr>
            <p:ph type="sldNum" sz="quarter" idx="12"/>
          </p:nvPr>
        </p:nvSpPr>
        <p:spPr>
          <a:ln/>
        </p:spPr>
        <p:txBody>
          <a:bodyPr/>
          <a:lstStyle>
            <a:lvl1pPr>
              <a:defRPr/>
            </a:lvl1pPr>
          </a:lstStyle>
          <a:p>
            <a:pPr>
              <a:defRPr/>
            </a:pPr>
            <a:fld id="{3DFB3188-4DDA-40D1-9B72-6F513865CAA7}" type="slidenum">
              <a:rPr lang="sv-SE" altLang="sv-SE"/>
              <a:pPr>
                <a:defRPr/>
              </a:pPr>
              <a:t>‹#›</a:t>
            </a:fld>
            <a:endParaRPr lang="sv-SE" altLang="sv-SE"/>
          </a:p>
        </p:txBody>
      </p:sp>
    </p:spTree>
    <p:extLst>
      <p:ext uri="{BB962C8B-B14F-4D97-AF65-F5344CB8AC3E}">
        <p14:creationId xmlns:p14="http://schemas.microsoft.com/office/powerpoint/2010/main" val="270019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Rectangle 4">
            <a:extLst>
              <a:ext uri="{FF2B5EF4-FFF2-40B4-BE49-F238E27FC236}">
                <a16:creationId xmlns:a16="http://schemas.microsoft.com/office/drawing/2014/main" id="{AF0BCB2A-9CD4-4E62-8421-B2D6BB8B6E83}"/>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4" name="Rectangle 5">
            <a:extLst>
              <a:ext uri="{FF2B5EF4-FFF2-40B4-BE49-F238E27FC236}">
                <a16:creationId xmlns:a16="http://schemas.microsoft.com/office/drawing/2014/main" id="{376C4FDC-D90D-499B-B8B8-0BB812D5EC2D}"/>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5" name="Rectangle 6">
            <a:extLst>
              <a:ext uri="{FF2B5EF4-FFF2-40B4-BE49-F238E27FC236}">
                <a16:creationId xmlns:a16="http://schemas.microsoft.com/office/drawing/2014/main" id="{E7D61A2D-EFF2-47A6-BDB1-E0EF597EF28C}"/>
              </a:ext>
            </a:extLst>
          </p:cNvPr>
          <p:cNvSpPr>
            <a:spLocks noGrp="1" noChangeArrowheads="1"/>
          </p:cNvSpPr>
          <p:nvPr>
            <p:ph type="sldNum" sz="quarter" idx="12"/>
          </p:nvPr>
        </p:nvSpPr>
        <p:spPr>
          <a:ln/>
        </p:spPr>
        <p:txBody>
          <a:bodyPr/>
          <a:lstStyle>
            <a:lvl1pPr>
              <a:defRPr/>
            </a:lvl1pPr>
          </a:lstStyle>
          <a:p>
            <a:pPr>
              <a:defRPr/>
            </a:pPr>
            <a:fld id="{68F25C53-4031-4F36-8328-D9D84F2F639F}" type="slidenum">
              <a:rPr lang="sv-SE" altLang="sv-SE"/>
              <a:pPr>
                <a:defRPr/>
              </a:pPr>
              <a:t>‹#›</a:t>
            </a:fld>
            <a:endParaRPr lang="sv-SE" altLang="sv-SE"/>
          </a:p>
        </p:txBody>
      </p:sp>
    </p:spTree>
    <p:extLst>
      <p:ext uri="{BB962C8B-B14F-4D97-AF65-F5344CB8AC3E}">
        <p14:creationId xmlns:p14="http://schemas.microsoft.com/office/powerpoint/2010/main" val="148794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72EB16B-6F8F-4324-A0D3-C06CE7A15938}"/>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3" name="Rectangle 5">
            <a:extLst>
              <a:ext uri="{FF2B5EF4-FFF2-40B4-BE49-F238E27FC236}">
                <a16:creationId xmlns:a16="http://schemas.microsoft.com/office/drawing/2014/main" id="{0565D736-B4EE-4CDF-B211-DB2E74C5C453}"/>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4" name="Rectangle 6">
            <a:extLst>
              <a:ext uri="{FF2B5EF4-FFF2-40B4-BE49-F238E27FC236}">
                <a16:creationId xmlns:a16="http://schemas.microsoft.com/office/drawing/2014/main" id="{8BABD0DE-D8A0-4658-A527-EF312B24274E}"/>
              </a:ext>
            </a:extLst>
          </p:cNvPr>
          <p:cNvSpPr>
            <a:spLocks noGrp="1" noChangeArrowheads="1"/>
          </p:cNvSpPr>
          <p:nvPr>
            <p:ph type="sldNum" sz="quarter" idx="12"/>
          </p:nvPr>
        </p:nvSpPr>
        <p:spPr>
          <a:ln/>
        </p:spPr>
        <p:txBody>
          <a:bodyPr/>
          <a:lstStyle>
            <a:lvl1pPr>
              <a:defRPr/>
            </a:lvl1pPr>
          </a:lstStyle>
          <a:p>
            <a:pPr>
              <a:defRPr/>
            </a:pPr>
            <a:fld id="{B8AD6BBE-063E-4F48-9531-BF6DAADED1D2}" type="slidenum">
              <a:rPr lang="sv-SE" altLang="sv-SE"/>
              <a:pPr>
                <a:defRPr/>
              </a:pPr>
              <a:t>‹#›</a:t>
            </a:fld>
            <a:endParaRPr lang="sv-SE" altLang="sv-SE"/>
          </a:p>
        </p:txBody>
      </p:sp>
    </p:spTree>
    <p:extLst>
      <p:ext uri="{BB962C8B-B14F-4D97-AF65-F5344CB8AC3E}">
        <p14:creationId xmlns:p14="http://schemas.microsoft.com/office/powerpoint/2010/main" val="228517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2C0B0610-180B-4F2E-84C6-300792748E95}"/>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5">
            <a:extLst>
              <a:ext uri="{FF2B5EF4-FFF2-40B4-BE49-F238E27FC236}">
                <a16:creationId xmlns:a16="http://schemas.microsoft.com/office/drawing/2014/main" id="{10E2280E-F5C9-4FDA-92BA-8B7088CCE7FE}"/>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7" name="Rectangle 6">
            <a:extLst>
              <a:ext uri="{FF2B5EF4-FFF2-40B4-BE49-F238E27FC236}">
                <a16:creationId xmlns:a16="http://schemas.microsoft.com/office/drawing/2014/main" id="{AE856F37-5173-42B1-9605-304A5E598265}"/>
              </a:ext>
            </a:extLst>
          </p:cNvPr>
          <p:cNvSpPr>
            <a:spLocks noGrp="1" noChangeArrowheads="1"/>
          </p:cNvSpPr>
          <p:nvPr>
            <p:ph type="sldNum" sz="quarter" idx="12"/>
          </p:nvPr>
        </p:nvSpPr>
        <p:spPr>
          <a:ln/>
        </p:spPr>
        <p:txBody>
          <a:bodyPr/>
          <a:lstStyle>
            <a:lvl1pPr>
              <a:defRPr/>
            </a:lvl1pPr>
          </a:lstStyle>
          <a:p>
            <a:pPr>
              <a:defRPr/>
            </a:pPr>
            <a:fld id="{6C77A65C-3192-4BFC-A3C1-878AAE6DFD79}" type="slidenum">
              <a:rPr lang="sv-SE" altLang="sv-SE"/>
              <a:pPr>
                <a:defRPr/>
              </a:pPr>
              <a:t>‹#›</a:t>
            </a:fld>
            <a:endParaRPr lang="sv-SE" altLang="sv-SE"/>
          </a:p>
        </p:txBody>
      </p:sp>
    </p:spTree>
    <p:extLst>
      <p:ext uri="{BB962C8B-B14F-4D97-AF65-F5344CB8AC3E}">
        <p14:creationId xmlns:p14="http://schemas.microsoft.com/office/powerpoint/2010/main" val="358135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522B6F34-5C5A-4ACE-A0C2-A7BA24620860}"/>
              </a:ext>
            </a:extLst>
          </p:cNvPr>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5">
            <a:extLst>
              <a:ext uri="{FF2B5EF4-FFF2-40B4-BE49-F238E27FC236}">
                <a16:creationId xmlns:a16="http://schemas.microsoft.com/office/drawing/2014/main" id="{FC26CA18-03CD-4D06-9B5C-178CBA58E2EC}"/>
              </a:ext>
            </a:extLst>
          </p:cNvPr>
          <p:cNvSpPr>
            <a:spLocks noGrp="1" noChangeArrowheads="1"/>
          </p:cNvSpPr>
          <p:nvPr>
            <p:ph type="ftr" sz="quarter" idx="11"/>
          </p:nvPr>
        </p:nvSpPr>
        <p:spPr>
          <a:ln/>
        </p:spPr>
        <p:txBody>
          <a:bodyPr/>
          <a:lstStyle>
            <a:lvl1pPr>
              <a:defRPr/>
            </a:lvl1pPr>
          </a:lstStyle>
          <a:p>
            <a:pPr>
              <a:defRPr/>
            </a:pPr>
            <a:endParaRPr lang="sv-SE" altLang="sv-SE"/>
          </a:p>
        </p:txBody>
      </p:sp>
      <p:sp>
        <p:nvSpPr>
          <p:cNvPr id="7" name="Rectangle 6">
            <a:extLst>
              <a:ext uri="{FF2B5EF4-FFF2-40B4-BE49-F238E27FC236}">
                <a16:creationId xmlns:a16="http://schemas.microsoft.com/office/drawing/2014/main" id="{FA131B0B-2FC9-4269-9D63-75BA9CFEC861}"/>
              </a:ext>
            </a:extLst>
          </p:cNvPr>
          <p:cNvSpPr>
            <a:spLocks noGrp="1" noChangeArrowheads="1"/>
          </p:cNvSpPr>
          <p:nvPr>
            <p:ph type="sldNum" sz="quarter" idx="12"/>
          </p:nvPr>
        </p:nvSpPr>
        <p:spPr>
          <a:ln/>
        </p:spPr>
        <p:txBody>
          <a:bodyPr/>
          <a:lstStyle>
            <a:lvl1pPr>
              <a:defRPr/>
            </a:lvl1pPr>
          </a:lstStyle>
          <a:p>
            <a:pPr>
              <a:defRPr/>
            </a:pPr>
            <a:fld id="{2469B5B9-3FD1-47CF-8A10-0DD6CE113701}" type="slidenum">
              <a:rPr lang="sv-SE" altLang="sv-SE"/>
              <a:pPr>
                <a:defRPr/>
              </a:pPr>
              <a:t>‹#›</a:t>
            </a:fld>
            <a:endParaRPr lang="sv-SE" altLang="sv-SE"/>
          </a:p>
        </p:txBody>
      </p:sp>
    </p:spTree>
    <p:extLst>
      <p:ext uri="{BB962C8B-B14F-4D97-AF65-F5344CB8AC3E}">
        <p14:creationId xmlns:p14="http://schemas.microsoft.com/office/powerpoint/2010/main" val="340795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D36DC2-0913-4349-B961-12C4C1E1AB68}"/>
              </a:ext>
            </a:extLst>
          </p:cNvPr>
          <p:cNvSpPr>
            <a:spLocks noGrp="1" noChangeArrowheads="1"/>
          </p:cNvSpPr>
          <p:nvPr>
            <p:ph type="title"/>
          </p:nvPr>
        </p:nvSpPr>
        <p:spPr bwMode="auto">
          <a:xfrm>
            <a:off x="457200" y="274638"/>
            <a:ext cx="7427913"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dirty="0"/>
              <a:t>Klicka här för att ändra format</a:t>
            </a:r>
          </a:p>
        </p:txBody>
      </p:sp>
      <p:sp>
        <p:nvSpPr>
          <p:cNvPr id="1027" name="Rectangle 3">
            <a:extLst>
              <a:ext uri="{FF2B5EF4-FFF2-40B4-BE49-F238E27FC236}">
                <a16:creationId xmlns:a16="http://schemas.microsoft.com/office/drawing/2014/main" id="{1CA0542B-84C6-4D6F-A03F-CDEB3D1E2265}"/>
              </a:ext>
            </a:extLst>
          </p:cNvPr>
          <p:cNvSpPr>
            <a:spLocks noGrp="1" noChangeArrowheads="1"/>
          </p:cNvSpPr>
          <p:nvPr>
            <p:ph type="body" idx="1"/>
          </p:nvPr>
        </p:nvSpPr>
        <p:spPr bwMode="auto">
          <a:xfrm>
            <a:off x="457200" y="1052513"/>
            <a:ext cx="8229600" cy="532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1028" name="Rectangle 4">
            <a:extLst>
              <a:ext uri="{FF2B5EF4-FFF2-40B4-BE49-F238E27FC236}">
                <a16:creationId xmlns:a16="http://schemas.microsoft.com/office/drawing/2014/main" id="{11A58D5A-6CE0-4035-A728-B7559A7F4255}"/>
              </a:ext>
            </a:extLst>
          </p:cNvPr>
          <p:cNvSpPr>
            <a:spLocks noGrp="1" noChangeArrowheads="1"/>
          </p:cNvSpPr>
          <p:nvPr>
            <p:ph type="dt" sz="half" idx="2"/>
          </p:nvPr>
        </p:nvSpPr>
        <p:spPr bwMode="auto">
          <a:xfrm>
            <a:off x="457200" y="6524625"/>
            <a:ext cx="1377950" cy="2174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sv-SE" altLang="sv-SE"/>
          </a:p>
        </p:txBody>
      </p:sp>
      <p:sp>
        <p:nvSpPr>
          <p:cNvPr id="1029" name="Rectangle 5">
            <a:extLst>
              <a:ext uri="{FF2B5EF4-FFF2-40B4-BE49-F238E27FC236}">
                <a16:creationId xmlns:a16="http://schemas.microsoft.com/office/drawing/2014/main" id="{EADC975A-5116-4045-8678-5C7C078D5EB9}"/>
              </a:ext>
            </a:extLst>
          </p:cNvPr>
          <p:cNvSpPr>
            <a:spLocks noGrp="1" noChangeArrowheads="1"/>
          </p:cNvSpPr>
          <p:nvPr>
            <p:ph type="ftr" sz="quarter" idx="3"/>
          </p:nvPr>
        </p:nvSpPr>
        <p:spPr bwMode="auto">
          <a:xfrm>
            <a:off x="2051050" y="6524625"/>
            <a:ext cx="5329238" cy="2174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sv-SE" altLang="sv-SE"/>
          </a:p>
        </p:txBody>
      </p:sp>
      <p:sp>
        <p:nvSpPr>
          <p:cNvPr id="1030" name="Rectangle 6">
            <a:extLst>
              <a:ext uri="{FF2B5EF4-FFF2-40B4-BE49-F238E27FC236}">
                <a16:creationId xmlns:a16="http://schemas.microsoft.com/office/drawing/2014/main" id="{A581B976-A55E-4313-9A24-17BEB6A2F03A}"/>
              </a:ext>
            </a:extLst>
          </p:cNvPr>
          <p:cNvSpPr>
            <a:spLocks noGrp="1" noChangeArrowheads="1"/>
          </p:cNvSpPr>
          <p:nvPr>
            <p:ph type="sldNum" sz="quarter" idx="4"/>
          </p:nvPr>
        </p:nvSpPr>
        <p:spPr bwMode="auto">
          <a:xfrm>
            <a:off x="7524750" y="6524625"/>
            <a:ext cx="1162050" cy="2174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3198D77-BF04-4F9F-9456-6FAD297D6A68}" type="slidenum">
              <a:rPr lang="sv-SE" altLang="sv-SE"/>
              <a:pPr>
                <a:defRPr/>
              </a:pPr>
              <a:t>‹#›</a:t>
            </a:fld>
            <a:endParaRPr lang="sv-SE" altLang="sv-SE"/>
          </a:p>
        </p:txBody>
      </p:sp>
      <p:pic>
        <p:nvPicPr>
          <p:cNvPr id="1031" name="Picture 7" descr="SAIK-logo vit1">
            <a:extLst>
              <a:ext uri="{FF2B5EF4-FFF2-40B4-BE49-F238E27FC236}">
                <a16:creationId xmlns:a16="http://schemas.microsoft.com/office/drawing/2014/main" id="{FFB2CDE8-AAD5-4944-92FB-9803EA1F443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26400" y="260350"/>
            <a:ext cx="9382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savedalensaik.se/docs/743/17794/Bokforingsorder.xls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savedalensaik.se/docs/743/17794/rakning_utlagg-arvode_mall.xlsx"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hyperlink" Target="https://www.savedalensaik.se/docs/743/17794/rakning_utlagg-arvode_mall.xls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2112C3D-2FB5-091C-2F7E-F37668C57AAA}"/>
              </a:ext>
            </a:extLst>
          </p:cNvPr>
          <p:cNvSpPr/>
          <p:nvPr/>
        </p:nvSpPr>
        <p:spPr>
          <a:xfrm>
            <a:off x="0" y="-27384"/>
            <a:ext cx="9144000" cy="691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p>
        </p:txBody>
      </p:sp>
      <p:sp>
        <p:nvSpPr>
          <p:cNvPr id="2050" name="Rectangle 2">
            <a:extLst>
              <a:ext uri="{FF2B5EF4-FFF2-40B4-BE49-F238E27FC236}">
                <a16:creationId xmlns:a16="http://schemas.microsoft.com/office/drawing/2014/main" id="{3FA236D5-D306-47C6-A346-BC6EC840B42F}"/>
              </a:ext>
            </a:extLst>
          </p:cNvPr>
          <p:cNvSpPr>
            <a:spLocks noGrp="1" noChangeArrowheads="1"/>
          </p:cNvSpPr>
          <p:nvPr>
            <p:ph type="ctrTitle"/>
          </p:nvPr>
        </p:nvSpPr>
        <p:spPr>
          <a:xfrm>
            <a:off x="685800" y="2593975"/>
            <a:ext cx="7772400" cy="1470025"/>
          </a:xfrm>
        </p:spPr>
        <p:txBody>
          <a:bodyPr anchor="ctr"/>
          <a:lstStyle/>
          <a:p>
            <a:pPr eaLnBrk="1" hangingPunct="1"/>
            <a:r>
              <a:rPr lang="sv-SE" altLang="sv-SE" sz="3600" dirty="0"/>
              <a:t>Lathund till SAIK ekonomiska</a:t>
            </a:r>
            <a:br>
              <a:rPr lang="sv-SE" altLang="sv-SE" sz="3600" dirty="0"/>
            </a:br>
            <a:r>
              <a:rPr lang="sv-SE" altLang="sv-SE" sz="3600" dirty="0"/>
              <a:t>Principer och arbetsflöden</a:t>
            </a:r>
          </a:p>
        </p:txBody>
      </p:sp>
      <p:sp>
        <p:nvSpPr>
          <p:cNvPr id="2051" name="Rectangle 3">
            <a:extLst>
              <a:ext uri="{FF2B5EF4-FFF2-40B4-BE49-F238E27FC236}">
                <a16:creationId xmlns:a16="http://schemas.microsoft.com/office/drawing/2014/main" id="{B32F2890-7416-4213-9155-7B513C593401}"/>
              </a:ext>
            </a:extLst>
          </p:cNvPr>
          <p:cNvSpPr>
            <a:spLocks noGrp="1" noChangeArrowheads="1"/>
          </p:cNvSpPr>
          <p:nvPr>
            <p:ph type="subTitle" idx="1"/>
          </p:nvPr>
        </p:nvSpPr>
        <p:spPr>
          <a:xfrm>
            <a:off x="1370806" y="4869160"/>
            <a:ext cx="6400800" cy="1224136"/>
          </a:xfrm>
        </p:spPr>
        <p:txBody>
          <a:bodyPr/>
          <a:lstStyle/>
          <a:p>
            <a:pPr eaLnBrk="1" hangingPunct="1"/>
            <a:r>
              <a:rPr lang="sv-SE" altLang="sv-SE" sz="2000" dirty="0"/>
              <a:t>Lathund och Utbildningsmaterial</a:t>
            </a:r>
          </a:p>
          <a:p>
            <a:pPr eaLnBrk="1" hangingPunct="1"/>
            <a:r>
              <a:rPr lang="sv-SE" altLang="sv-SE" sz="2000" dirty="0"/>
              <a:t>Uppdaterad 2023-02-18</a:t>
            </a:r>
          </a:p>
          <a:p>
            <a:pPr eaLnBrk="1" hangingPunct="1"/>
            <a:r>
              <a:rPr lang="sv-SE" altLang="sv-SE" sz="2000" dirty="0"/>
              <a:t>Skrivet av Lars Stålheim</a:t>
            </a:r>
          </a:p>
        </p:txBody>
      </p:sp>
      <p:pic>
        <p:nvPicPr>
          <p:cNvPr id="2052" name="Picture 4" descr="SAIK-logo vit">
            <a:extLst>
              <a:ext uri="{FF2B5EF4-FFF2-40B4-BE49-F238E27FC236}">
                <a16:creationId xmlns:a16="http://schemas.microsoft.com/office/drawing/2014/main" id="{ECA0AA29-8B5B-4978-9C01-759D3B179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188" y="260350"/>
            <a:ext cx="360203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bildnummer 1">
            <a:extLst>
              <a:ext uri="{FF2B5EF4-FFF2-40B4-BE49-F238E27FC236}">
                <a16:creationId xmlns:a16="http://schemas.microsoft.com/office/drawing/2014/main" id="{816BAF19-F4C1-7DA6-88B4-656191D45E92}"/>
              </a:ext>
            </a:extLst>
          </p:cNvPr>
          <p:cNvSpPr>
            <a:spLocks noGrp="1"/>
          </p:cNvSpPr>
          <p:nvPr>
            <p:ph type="sldNum" sz="quarter" idx="12"/>
          </p:nvPr>
        </p:nvSpPr>
        <p:spPr/>
        <p:txBody>
          <a:bodyPr/>
          <a:lstStyle/>
          <a:p>
            <a:pPr>
              <a:defRPr/>
            </a:pPr>
            <a:fld id="{07A65A25-3188-413B-966E-D011A3F6B58D}" type="slidenum">
              <a:rPr lang="sv-SE" altLang="sv-SE" smtClean="0"/>
              <a:pPr>
                <a:defRPr/>
              </a:pPr>
              <a:t>1</a:t>
            </a:fld>
            <a:endParaRPr lang="sv-SE" altLang="sv-S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F18FC-93C8-5F8A-5DBC-D1DA33988A30}"/>
              </a:ext>
            </a:extLst>
          </p:cNvPr>
          <p:cNvSpPr>
            <a:spLocks noGrp="1"/>
          </p:cNvSpPr>
          <p:nvPr>
            <p:ph type="title"/>
          </p:nvPr>
        </p:nvSpPr>
        <p:spPr/>
        <p:txBody>
          <a:bodyPr/>
          <a:lstStyle/>
          <a:p>
            <a:r>
              <a:rPr lang="sv-SE" dirty="0"/>
              <a:t>Att attestera – DiNumero </a:t>
            </a:r>
          </a:p>
        </p:txBody>
      </p:sp>
      <p:pic>
        <p:nvPicPr>
          <p:cNvPr id="12" name="Bildobjekt 11">
            <a:extLst>
              <a:ext uri="{FF2B5EF4-FFF2-40B4-BE49-F238E27FC236}">
                <a16:creationId xmlns:a16="http://schemas.microsoft.com/office/drawing/2014/main" id="{489163B6-9232-4E11-C511-F54062C155B8}"/>
              </a:ext>
            </a:extLst>
          </p:cNvPr>
          <p:cNvPicPr>
            <a:picLocks noChangeAspect="1"/>
          </p:cNvPicPr>
          <p:nvPr/>
        </p:nvPicPr>
        <p:blipFill>
          <a:blip r:embed="rId2"/>
          <a:stretch>
            <a:fillRect/>
          </a:stretch>
        </p:blipFill>
        <p:spPr>
          <a:xfrm>
            <a:off x="2326211" y="994232"/>
            <a:ext cx="2928058" cy="4279949"/>
          </a:xfrm>
          <a:prstGeom prst="rect">
            <a:avLst/>
          </a:prstGeom>
        </p:spPr>
      </p:pic>
      <p:sp>
        <p:nvSpPr>
          <p:cNvPr id="8" name="Ellips 7">
            <a:extLst>
              <a:ext uri="{FF2B5EF4-FFF2-40B4-BE49-F238E27FC236}">
                <a16:creationId xmlns:a16="http://schemas.microsoft.com/office/drawing/2014/main" id="{1293081D-6CE4-790F-BB42-33EF65A50E1D}"/>
              </a:ext>
            </a:extLst>
          </p:cNvPr>
          <p:cNvSpPr/>
          <p:nvPr/>
        </p:nvSpPr>
        <p:spPr>
          <a:xfrm>
            <a:off x="2326211" y="3821593"/>
            <a:ext cx="3024336" cy="490536"/>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Bildobjekt 16">
            <a:extLst>
              <a:ext uri="{FF2B5EF4-FFF2-40B4-BE49-F238E27FC236}">
                <a16:creationId xmlns:a16="http://schemas.microsoft.com/office/drawing/2014/main" id="{7CD669A9-369D-C49F-7CA8-3FDBC3B8217D}"/>
              </a:ext>
            </a:extLst>
          </p:cNvPr>
          <p:cNvPicPr>
            <a:picLocks noChangeAspect="1"/>
          </p:cNvPicPr>
          <p:nvPr/>
        </p:nvPicPr>
        <p:blipFill>
          <a:blip r:embed="rId3"/>
          <a:stretch>
            <a:fillRect/>
          </a:stretch>
        </p:blipFill>
        <p:spPr>
          <a:xfrm>
            <a:off x="2326211" y="5368468"/>
            <a:ext cx="2928058" cy="989576"/>
          </a:xfrm>
          <a:prstGeom prst="rect">
            <a:avLst/>
          </a:prstGeom>
        </p:spPr>
      </p:pic>
      <p:sp>
        <p:nvSpPr>
          <p:cNvPr id="18" name="textruta 17">
            <a:extLst>
              <a:ext uri="{FF2B5EF4-FFF2-40B4-BE49-F238E27FC236}">
                <a16:creationId xmlns:a16="http://schemas.microsoft.com/office/drawing/2014/main" id="{3B61CE44-724B-B380-8DC3-8D2225FDAF53}"/>
              </a:ext>
            </a:extLst>
          </p:cNvPr>
          <p:cNvSpPr txBox="1"/>
          <p:nvPr/>
        </p:nvSpPr>
        <p:spPr>
          <a:xfrm>
            <a:off x="179512" y="994232"/>
            <a:ext cx="1944216" cy="4493538"/>
          </a:xfrm>
          <a:prstGeom prst="rect">
            <a:avLst/>
          </a:prstGeom>
          <a:noFill/>
        </p:spPr>
        <p:txBody>
          <a:bodyPr wrap="square" rtlCol="0">
            <a:spAutoFit/>
          </a:bodyPr>
          <a:lstStyle/>
          <a:p>
            <a:r>
              <a:rPr lang="sv-SE" sz="1100" dirty="0"/>
              <a:t>Du får ett mail när du ska hantera en attest.</a:t>
            </a:r>
          </a:p>
          <a:p>
            <a:endParaRPr lang="sv-SE" sz="1100" dirty="0"/>
          </a:p>
          <a:p>
            <a:r>
              <a:rPr lang="sv-SE" sz="1100" dirty="0"/>
              <a:t>1.</a:t>
            </a:r>
          </a:p>
          <a:p>
            <a:r>
              <a:rPr lang="sv-SE" sz="1100" dirty="0"/>
              <a:t>Ska du attestera fakturan eller utlägget, rätt leverantör /medlem, belopp, händelse, </a:t>
            </a:r>
            <a:r>
              <a:rPr lang="sv-SE" sz="1100" dirty="0" err="1"/>
              <a:t>etc</a:t>
            </a:r>
            <a:r>
              <a:rPr lang="sv-SE" sz="1100" dirty="0"/>
              <a:t>?</a:t>
            </a:r>
          </a:p>
          <a:p>
            <a:endParaRPr lang="sv-SE" sz="1100" dirty="0"/>
          </a:p>
          <a:p>
            <a:r>
              <a:rPr lang="sv-SE" sz="1100" dirty="0"/>
              <a:t>2.</a:t>
            </a:r>
          </a:p>
          <a:p>
            <a:r>
              <a:rPr lang="sv-SE" sz="1100" dirty="0"/>
              <a:t>Är sista betalningsdag /förfallodag minst en vecka bort?</a:t>
            </a:r>
          </a:p>
          <a:p>
            <a:pPr marL="171450" indent="-171450">
              <a:buFontTx/>
              <a:buChar char="-"/>
            </a:pPr>
            <a:r>
              <a:rPr lang="sv-SE" sz="1100" dirty="0"/>
              <a:t>saknas datum i fakturan blir det 30 dagar efter utfärdande</a:t>
            </a:r>
          </a:p>
          <a:p>
            <a:pPr marL="171450" indent="-171450">
              <a:buFontTx/>
              <a:buChar char="-"/>
            </a:pPr>
            <a:r>
              <a:rPr lang="sv-SE" sz="1100" dirty="0"/>
              <a:t>för räkningar blir det 14 dagar efter utfärdande</a:t>
            </a:r>
          </a:p>
          <a:p>
            <a:pPr marL="171450" indent="-171450">
              <a:buFontTx/>
              <a:buChar char="-"/>
            </a:pPr>
            <a:r>
              <a:rPr lang="sv-SE" sz="1100" dirty="0"/>
              <a:t>värdet som anges vid utbetalning från banken står under fliken Värden</a:t>
            </a:r>
          </a:p>
          <a:p>
            <a:endParaRPr lang="sv-SE" sz="1100" dirty="0"/>
          </a:p>
          <a:p>
            <a:r>
              <a:rPr lang="sv-SE" sz="1100" dirty="0"/>
              <a:t>3.</a:t>
            </a:r>
          </a:p>
          <a:p>
            <a:r>
              <a:rPr lang="sv-SE" sz="1100" dirty="0"/>
              <a:t>Är kontering av belopp rätt, finns projektnummer med?</a:t>
            </a:r>
          </a:p>
        </p:txBody>
      </p:sp>
      <p:sp>
        <p:nvSpPr>
          <p:cNvPr id="19" name="Ellips 18">
            <a:extLst>
              <a:ext uri="{FF2B5EF4-FFF2-40B4-BE49-F238E27FC236}">
                <a16:creationId xmlns:a16="http://schemas.microsoft.com/office/drawing/2014/main" id="{040E7D2E-66C1-E688-2533-FE27FF58D426}"/>
              </a:ext>
            </a:extLst>
          </p:cNvPr>
          <p:cNvSpPr/>
          <p:nvPr/>
        </p:nvSpPr>
        <p:spPr>
          <a:xfrm>
            <a:off x="3499334" y="5226350"/>
            <a:ext cx="1872208" cy="362890"/>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442BE9B0-37BB-C890-7878-73171B8B1DF9}"/>
              </a:ext>
            </a:extLst>
          </p:cNvPr>
          <p:cNvSpPr/>
          <p:nvPr/>
        </p:nvSpPr>
        <p:spPr>
          <a:xfrm>
            <a:off x="2208938" y="5858841"/>
            <a:ext cx="1290396" cy="342963"/>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E9AC3D22-EB5A-6A4F-10AE-E352A2590233}"/>
              </a:ext>
            </a:extLst>
          </p:cNvPr>
          <p:cNvSpPr/>
          <p:nvPr/>
        </p:nvSpPr>
        <p:spPr>
          <a:xfrm>
            <a:off x="3998833" y="5123758"/>
            <a:ext cx="288032" cy="255479"/>
          </a:xfrm>
          <a:prstGeom prst="ellipse">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ysClr val="windowText" lastClr="000000"/>
                </a:solidFill>
              </a:rPr>
              <a:t>1</a:t>
            </a:r>
          </a:p>
        </p:txBody>
      </p:sp>
      <p:sp>
        <p:nvSpPr>
          <p:cNvPr id="22" name="Ellips 21">
            <a:extLst>
              <a:ext uri="{FF2B5EF4-FFF2-40B4-BE49-F238E27FC236}">
                <a16:creationId xmlns:a16="http://schemas.microsoft.com/office/drawing/2014/main" id="{67FB1ACC-6369-731F-E22E-64341AECC6ED}"/>
              </a:ext>
            </a:extLst>
          </p:cNvPr>
          <p:cNvSpPr/>
          <p:nvPr/>
        </p:nvSpPr>
        <p:spPr>
          <a:xfrm>
            <a:off x="4023586" y="3727306"/>
            <a:ext cx="288032" cy="255479"/>
          </a:xfrm>
          <a:prstGeom prst="ellipse">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ysClr val="windowText" lastClr="000000"/>
                </a:solidFill>
              </a:rPr>
              <a:t>3</a:t>
            </a:r>
          </a:p>
        </p:txBody>
      </p:sp>
      <p:sp>
        <p:nvSpPr>
          <p:cNvPr id="23" name="Ellips 22">
            <a:extLst>
              <a:ext uri="{FF2B5EF4-FFF2-40B4-BE49-F238E27FC236}">
                <a16:creationId xmlns:a16="http://schemas.microsoft.com/office/drawing/2014/main" id="{2BC371A7-2801-96D5-2541-283DC4D1B500}"/>
              </a:ext>
            </a:extLst>
          </p:cNvPr>
          <p:cNvSpPr/>
          <p:nvPr/>
        </p:nvSpPr>
        <p:spPr>
          <a:xfrm>
            <a:off x="2128370" y="5812044"/>
            <a:ext cx="288032" cy="255479"/>
          </a:xfrm>
          <a:prstGeom prst="ellipse">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ysClr val="windowText" lastClr="000000"/>
                </a:solidFill>
              </a:rPr>
              <a:t>2</a:t>
            </a:r>
          </a:p>
        </p:txBody>
      </p:sp>
      <p:sp>
        <p:nvSpPr>
          <p:cNvPr id="24" name="textruta 23">
            <a:extLst>
              <a:ext uri="{FF2B5EF4-FFF2-40B4-BE49-F238E27FC236}">
                <a16:creationId xmlns:a16="http://schemas.microsoft.com/office/drawing/2014/main" id="{7272F272-0CF5-4806-FA03-133C0ADA41E5}"/>
              </a:ext>
            </a:extLst>
          </p:cNvPr>
          <p:cNvSpPr txBox="1"/>
          <p:nvPr/>
        </p:nvSpPr>
        <p:spPr>
          <a:xfrm>
            <a:off x="5456752" y="994232"/>
            <a:ext cx="3435728" cy="5509200"/>
          </a:xfrm>
          <a:prstGeom prst="rect">
            <a:avLst/>
          </a:prstGeom>
          <a:noFill/>
        </p:spPr>
        <p:txBody>
          <a:bodyPr wrap="square" rtlCol="0">
            <a:spAutoFit/>
          </a:bodyPr>
          <a:lstStyle/>
          <a:p>
            <a:r>
              <a:rPr lang="sv-SE" sz="1100" b="1" dirty="0"/>
              <a:t>Skicka vidare</a:t>
            </a:r>
          </a:p>
          <a:p>
            <a:r>
              <a:rPr lang="sv-SE" sz="1100" dirty="0"/>
              <a:t>Ibland ska fakturan /utlägget skickas vidare, samma rutin för alla fallen. Dels när du inte ska godkänna utan den gäller annan sektion. Likaså när du har låg attestnivå eller ensam inte får godkänna. </a:t>
            </a:r>
          </a:p>
          <a:p>
            <a:pPr marL="171450" indent="-171450">
              <a:buFontTx/>
              <a:buChar char="-"/>
            </a:pPr>
            <a:r>
              <a:rPr lang="sv-SE" sz="1100" dirty="0"/>
              <a:t>lägg till aktuell person, ange nästa ”högre nivå”</a:t>
            </a:r>
          </a:p>
          <a:p>
            <a:pPr marL="171450" indent="-171450">
              <a:buFontTx/>
              <a:buChar char="-"/>
            </a:pPr>
            <a:r>
              <a:rPr lang="sv-SE" sz="1100" dirty="0"/>
              <a:t>är det kort tid till förfallodag, ring personen</a:t>
            </a:r>
          </a:p>
          <a:p>
            <a:pPr marL="171450" indent="-171450">
              <a:buFontTx/>
              <a:buChar char="-"/>
            </a:pPr>
            <a:r>
              <a:rPr lang="sv-SE" sz="1100" dirty="0"/>
              <a:t>välj ”Godkänn”</a:t>
            </a:r>
          </a:p>
          <a:p>
            <a:pPr marL="171450" indent="-171450">
              <a:buFontTx/>
              <a:buChar char="-"/>
            </a:pPr>
            <a:endParaRPr lang="sv-SE" sz="1100" dirty="0"/>
          </a:p>
          <a:p>
            <a:r>
              <a:rPr lang="sv-SE" sz="1100" b="1" dirty="0"/>
              <a:t>Inte betalas</a:t>
            </a:r>
          </a:p>
          <a:p>
            <a:r>
              <a:rPr lang="sv-SE" sz="1100" dirty="0"/>
              <a:t>Om fakturan /utlägget inte ska betalas alls av SAIK måste du få denna krediterad</a:t>
            </a:r>
          </a:p>
          <a:p>
            <a:pPr marL="171450" indent="-171450">
              <a:buFontTx/>
              <a:buChar char="-"/>
            </a:pPr>
            <a:r>
              <a:rPr lang="sv-SE" sz="1100" dirty="0"/>
              <a:t>kontakta den som skickat fakturan och upplys om sakförhållande och att kreditfaktura önskas</a:t>
            </a:r>
          </a:p>
          <a:p>
            <a:pPr marL="171450" indent="-171450">
              <a:buFontTx/>
              <a:buChar char="-"/>
            </a:pPr>
            <a:r>
              <a:rPr lang="sv-SE" sz="1100" dirty="0"/>
              <a:t>ofta är det bra att ta ut en kopia och skicka till leverantören</a:t>
            </a:r>
          </a:p>
          <a:p>
            <a:pPr marL="171450" indent="-171450">
              <a:buFontTx/>
              <a:buChar char="-"/>
            </a:pPr>
            <a:r>
              <a:rPr lang="sv-SE" sz="1100" dirty="0"/>
              <a:t>gå in under fliken Anteckningar eller skriv i fältet Kommentar och ange sakförhållandena, samt när &amp; hur kontakt tagits med leverantören</a:t>
            </a:r>
          </a:p>
          <a:p>
            <a:pPr marL="171450" indent="-171450">
              <a:buFontTx/>
              <a:buChar char="-"/>
            </a:pPr>
            <a:r>
              <a:rPr lang="sv-SE" sz="1100" dirty="0"/>
              <a:t>välj ”Neka” när kreditfaktura eller accepterande mail erhållits</a:t>
            </a:r>
          </a:p>
          <a:p>
            <a:endParaRPr lang="sv-SE" sz="1100" dirty="0"/>
          </a:p>
          <a:p>
            <a:r>
              <a:rPr lang="sv-SE" sz="1100" b="1" dirty="0"/>
              <a:t>Kort betalningstid</a:t>
            </a:r>
          </a:p>
          <a:p>
            <a:r>
              <a:rPr lang="sv-SE" sz="1100" dirty="0"/>
              <a:t>Är det mindre än 7 dagar till förfallodag kan bokföringsansvarig och kassör behöva förvarnas. Skicka mail till Bokforing@SavedalensAIK.se och Kassor@SavedalensAIK.se. </a:t>
            </a:r>
          </a:p>
          <a:p>
            <a:endParaRPr lang="sv-SE" sz="1100" dirty="0"/>
          </a:p>
          <a:p>
            <a:r>
              <a:rPr lang="sv-SE" sz="1100" b="1" dirty="0"/>
              <a:t>Arkivering</a:t>
            </a:r>
          </a:p>
          <a:p>
            <a:r>
              <a:rPr lang="sv-SE" sz="1100" dirty="0"/>
              <a:t>Samtliga attesterade och godkända </a:t>
            </a:r>
            <a:r>
              <a:rPr lang="sv-SE" sz="1100" dirty="0" err="1"/>
              <a:t>leverantörsfak-turor</a:t>
            </a:r>
            <a:r>
              <a:rPr lang="sv-SE" sz="1100" dirty="0"/>
              <a:t> /utlägg arkiveras i både DiNumero och Fortnox.</a:t>
            </a:r>
          </a:p>
        </p:txBody>
      </p:sp>
      <p:sp>
        <p:nvSpPr>
          <p:cNvPr id="25" name="Ellips 24">
            <a:extLst>
              <a:ext uri="{FF2B5EF4-FFF2-40B4-BE49-F238E27FC236}">
                <a16:creationId xmlns:a16="http://schemas.microsoft.com/office/drawing/2014/main" id="{687D7B9C-41F0-57C0-5236-97660C519529}"/>
              </a:ext>
            </a:extLst>
          </p:cNvPr>
          <p:cNvSpPr/>
          <p:nvPr/>
        </p:nvSpPr>
        <p:spPr>
          <a:xfrm>
            <a:off x="3539138" y="1628816"/>
            <a:ext cx="288032" cy="255479"/>
          </a:xfrm>
          <a:prstGeom prst="ellipse">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ysClr val="windowText" lastClr="000000"/>
                </a:solidFill>
              </a:rPr>
              <a:t>2</a:t>
            </a:r>
          </a:p>
        </p:txBody>
      </p:sp>
      <p:pic>
        <p:nvPicPr>
          <p:cNvPr id="28" name="Bildobjekt 27">
            <a:extLst>
              <a:ext uri="{FF2B5EF4-FFF2-40B4-BE49-F238E27FC236}">
                <a16:creationId xmlns:a16="http://schemas.microsoft.com/office/drawing/2014/main" id="{66D1DC66-F4F6-C3FC-69B0-ADCF98D3A0E8}"/>
              </a:ext>
            </a:extLst>
          </p:cNvPr>
          <p:cNvPicPr>
            <a:picLocks noChangeAspect="1"/>
          </p:cNvPicPr>
          <p:nvPr/>
        </p:nvPicPr>
        <p:blipFill>
          <a:blip r:embed="rId4"/>
          <a:stretch>
            <a:fillRect/>
          </a:stretch>
        </p:blipFill>
        <p:spPr>
          <a:xfrm>
            <a:off x="94302" y="5858841"/>
            <a:ext cx="770045" cy="910465"/>
          </a:xfrm>
          <a:prstGeom prst="rect">
            <a:avLst/>
          </a:prstGeom>
        </p:spPr>
      </p:pic>
      <p:sp>
        <p:nvSpPr>
          <p:cNvPr id="3" name="Platshållare för bildnummer 2">
            <a:extLst>
              <a:ext uri="{FF2B5EF4-FFF2-40B4-BE49-F238E27FC236}">
                <a16:creationId xmlns:a16="http://schemas.microsoft.com/office/drawing/2014/main" id="{134AED0D-14DE-73A5-489F-A91C8145C716}"/>
              </a:ext>
            </a:extLst>
          </p:cNvPr>
          <p:cNvSpPr>
            <a:spLocks noGrp="1"/>
          </p:cNvSpPr>
          <p:nvPr>
            <p:ph type="sldNum" sz="quarter" idx="12"/>
          </p:nvPr>
        </p:nvSpPr>
        <p:spPr/>
        <p:txBody>
          <a:bodyPr/>
          <a:lstStyle/>
          <a:p>
            <a:pPr>
              <a:defRPr/>
            </a:pPr>
            <a:fld id="{8C1FC87D-ADE0-4303-A0D4-FC6E7B2724DB}" type="slidenum">
              <a:rPr lang="sv-SE" altLang="sv-SE" smtClean="0"/>
              <a:pPr>
                <a:defRPr/>
              </a:pPr>
              <a:t>10</a:t>
            </a:fld>
            <a:endParaRPr lang="sv-SE" altLang="sv-SE"/>
          </a:p>
        </p:txBody>
      </p:sp>
    </p:spTree>
    <p:extLst>
      <p:ext uri="{BB962C8B-B14F-4D97-AF65-F5344CB8AC3E}">
        <p14:creationId xmlns:p14="http://schemas.microsoft.com/office/powerpoint/2010/main" val="281254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F18FC-93C8-5F8A-5DBC-D1DA33988A30}"/>
              </a:ext>
            </a:extLst>
          </p:cNvPr>
          <p:cNvSpPr>
            <a:spLocks noGrp="1"/>
          </p:cNvSpPr>
          <p:nvPr>
            <p:ph type="title"/>
          </p:nvPr>
        </p:nvSpPr>
        <p:spPr/>
        <p:txBody>
          <a:bodyPr/>
          <a:lstStyle/>
          <a:p>
            <a:r>
              <a:rPr lang="sv-SE" dirty="0"/>
              <a:t>Beställa varor, få faktura från leverantör</a:t>
            </a:r>
          </a:p>
        </p:txBody>
      </p:sp>
      <p:sp>
        <p:nvSpPr>
          <p:cNvPr id="3" name="Platshållare för innehåll 2">
            <a:extLst>
              <a:ext uri="{FF2B5EF4-FFF2-40B4-BE49-F238E27FC236}">
                <a16:creationId xmlns:a16="http://schemas.microsoft.com/office/drawing/2014/main" id="{54EF5DF0-30C0-04A0-6AFB-7BF686A22449}"/>
              </a:ext>
            </a:extLst>
          </p:cNvPr>
          <p:cNvSpPr>
            <a:spLocks noGrp="1"/>
          </p:cNvSpPr>
          <p:nvPr>
            <p:ph idx="1"/>
          </p:nvPr>
        </p:nvSpPr>
        <p:spPr/>
        <p:txBody>
          <a:bodyPr/>
          <a:lstStyle/>
          <a:p>
            <a:pPr marL="0" indent="0">
              <a:spcBef>
                <a:spcPts val="600"/>
              </a:spcBef>
              <a:buNone/>
            </a:pPr>
            <a:r>
              <a:rPr lang="sv-SE" sz="1800" dirty="0">
                <a:effectLst/>
                <a:latin typeface="Calibri" panose="020F0502020204030204" pitchFamily="34" charset="0"/>
                <a:ea typeface="Times New Roman" panose="02020603050405020304" pitchFamily="18" charset="0"/>
              </a:rPr>
              <a:t>Vid beställning av varor från leverantör för </a:t>
            </a:r>
            <a:r>
              <a:rPr lang="sv-SE" sz="1800" dirty="0" err="1">
                <a:effectLst/>
                <a:latin typeface="Calibri" panose="020F0502020204030204" pitchFamily="34" charset="0"/>
                <a:ea typeface="Times New Roman" panose="02020603050405020304" pitchFamily="18" charset="0"/>
              </a:rPr>
              <a:t>SAIK’s</a:t>
            </a:r>
            <a:r>
              <a:rPr lang="sv-SE" sz="1800" dirty="0">
                <a:effectLst/>
                <a:latin typeface="Calibri" panose="020F0502020204030204" pitchFamily="34" charset="0"/>
                <a:ea typeface="Times New Roman" panose="02020603050405020304" pitchFamily="18" charset="0"/>
              </a:rPr>
              <a:t> räkning ska man ange:</a:t>
            </a:r>
          </a:p>
          <a:p>
            <a:pPr marL="342900" lvl="0" indent="-342900">
              <a:buFont typeface="Symbol" panose="05050102010706020507" pitchFamily="18" charset="2"/>
              <a:buChar char=""/>
              <a:tabLst>
                <a:tab pos="810260" algn="l"/>
                <a:tab pos="2171700" algn="l"/>
              </a:tabLst>
            </a:pPr>
            <a:r>
              <a:rPr lang="sv-SE" sz="1800" dirty="0">
                <a:effectLst/>
                <a:latin typeface="Calibri" panose="020F0502020204030204" pitchFamily="34" charset="0"/>
                <a:ea typeface="Times New Roman" panose="02020603050405020304" pitchFamily="18" charset="0"/>
              </a:rPr>
              <a:t>som vår referens: ”projekt nr XXXX”, ditt namn och/eller aktuell sektion</a:t>
            </a:r>
          </a:p>
          <a:p>
            <a:pPr marL="342900" lvl="0" indent="-342900">
              <a:buFont typeface="Symbol" panose="05050102010706020507" pitchFamily="18" charset="2"/>
              <a:buChar char=""/>
              <a:tabLst>
                <a:tab pos="810260" algn="l"/>
                <a:tab pos="2171700" algn="l"/>
              </a:tabLst>
            </a:pPr>
            <a:r>
              <a:rPr lang="sv-SE" sz="1800" dirty="0">
                <a:effectLst/>
                <a:latin typeface="Calibri" panose="020F0502020204030204" pitchFamily="34" charset="0"/>
                <a:ea typeface="Times New Roman" panose="02020603050405020304" pitchFamily="18" charset="0"/>
              </a:rPr>
              <a:t>fakturamottagare: Sävedalens AIK</a:t>
            </a:r>
          </a:p>
          <a:p>
            <a:pPr marL="342900" lvl="0" indent="-342900">
              <a:buFont typeface="Symbol" panose="05050102010706020507" pitchFamily="18" charset="2"/>
              <a:buChar char=""/>
              <a:tabLst>
                <a:tab pos="810260" algn="l"/>
                <a:tab pos="2171700" algn="l"/>
              </a:tabLst>
            </a:pPr>
            <a:r>
              <a:rPr lang="sv-SE" sz="1800" dirty="0">
                <a:effectLst/>
                <a:latin typeface="Calibri" panose="020F0502020204030204" pitchFamily="34" charset="0"/>
                <a:ea typeface="Times New Roman" panose="02020603050405020304" pitchFamily="18" charset="0"/>
              </a:rPr>
              <a:t>fakturaadress, i första hand mail: Fakturor@SavedalensAIK.se, eller till tävlingskassör eller dig</a:t>
            </a:r>
          </a:p>
          <a:p>
            <a:pPr marL="342900" lvl="0" indent="-342900">
              <a:buFont typeface="Symbol" panose="05050102010706020507" pitchFamily="18" charset="2"/>
              <a:buChar char=""/>
              <a:tabLst>
                <a:tab pos="810260" algn="l"/>
                <a:tab pos="2171700" algn="l"/>
              </a:tabLst>
            </a:pPr>
            <a:r>
              <a:rPr lang="sv-SE" sz="1800" dirty="0">
                <a:effectLst/>
                <a:latin typeface="Calibri" panose="020F0502020204030204" pitchFamily="34" charset="0"/>
                <a:ea typeface="Times New Roman" panose="02020603050405020304" pitchFamily="18" charset="0"/>
              </a:rPr>
              <a:t>undvik brevadress</a:t>
            </a:r>
          </a:p>
          <a:p>
            <a:pPr marL="342900" lvl="0" indent="-342900">
              <a:buFont typeface="Symbol" panose="05050102010706020507" pitchFamily="18" charset="2"/>
              <a:buChar char=""/>
              <a:tabLst>
                <a:tab pos="810260" algn="l"/>
                <a:tab pos="2171700" algn="l"/>
              </a:tabLst>
            </a:pPr>
            <a:endParaRPr lang="sv-SE" sz="1800" dirty="0">
              <a:latin typeface="Calibri" panose="020F0502020204030204" pitchFamily="34" charset="0"/>
              <a:ea typeface="Times New Roman" panose="02020603050405020304" pitchFamily="18" charset="0"/>
            </a:endParaRPr>
          </a:p>
          <a:p>
            <a:pPr marL="0" lvl="0" indent="0">
              <a:buNone/>
              <a:tabLst>
                <a:tab pos="810260" algn="l"/>
                <a:tab pos="2171700" algn="l"/>
              </a:tabLst>
            </a:pPr>
            <a:r>
              <a:rPr lang="sv-SE" sz="1800" dirty="0">
                <a:latin typeface="Calibri" panose="020F0502020204030204" pitchFamily="34" charset="0"/>
                <a:ea typeface="Times New Roman" panose="02020603050405020304" pitchFamily="18" charset="0"/>
              </a:rPr>
              <a:t>Får du fakturan, komplettera med sektion, konto och projektnummer innan du skickar den till </a:t>
            </a:r>
            <a:r>
              <a:rPr lang="sv-SE" sz="1800" dirty="0">
                <a:effectLst/>
                <a:latin typeface="Calibri" panose="020F0502020204030204" pitchFamily="34" charset="0"/>
                <a:ea typeface="Times New Roman" panose="02020603050405020304" pitchFamily="18" charset="0"/>
              </a:rPr>
              <a:t>Fakturor@SavedalensAIK.se.</a:t>
            </a:r>
            <a:endParaRPr lang="sv-SE" sz="1800" dirty="0">
              <a:latin typeface="Calibri" panose="020F0502020204030204" pitchFamily="34" charset="0"/>
              <a:ea typeface="Times New Roman" panose="02020603050405020304" pitchFamily="18" charset="0"/>
            </a:endParaRPr>
          </a:p>
          <a:p>
            <a:pPr marL="0" lvl="0" indent="0">
              <a:buNone/>
              <a:tabLst>
                <a:tab pos="810260" algn="l"/>
                <a:tab pos="2171700" algn="l"/>
              </a:tabLst>
            </a:pPr>
            <a:endParaRPr lang="sv-SE" sz="1800" dirty="0">
              <a:latin typeface="Calibri" panose="020F0502020204030204" pitchFamily="34" charset="0"/>
              <a:ea typeface="Times New Roman" panose="02020603050405020304" pitchFamily="18" charset="0"/>
            </a:endParaRPr>
          </a:p>
          <a:p>
            <a:pPr marL="0" lvl="0" indent="0">
              <a:buNone/>
              <a:tabLst>
                <a:tab pos="810260" algn="l"/>
                <a:tab pos="2171700" algn="l"/>
              </a:tabLst>
            </a:pPr>
            <a:r>
              <a:rPr lang="sv-SE" sz="1800" dirty="0">
                <a:latin typeface="Calibri" panose="020F0502020204030204" pitchFamily="34" charset="0"/>
                <a:ea typeface="Times New Roman" panose="02020603050405020304" pitchFamily="18" charset="0"/>
              </a:rPr>
              <a:t>Är inte SAIK angiven som fakturamottagare måste du personligen betala fakturan och sedan begär ersättning för utlägg.</a:t>
            </a:r>
          </a:p>
          <a:p>
            <a:pPr marL="0" lvl="0" indent="0">
              <a:buNone/>
              <a:tabLst>
                <a:tab pos="810260" algn="l"/>
                <a:tab pos="2171700" algn="l"/>
              </a:tabLst>
            </a:pPr>
            <a:r>
              <a:rPr lang="sv-SE" sz="1800" dirty="0">
                <a:effectLst/>
                <a:latin typeface="Calibri" panose="020F0502020204030204" pitchFamily="34" charset="0"/>
                <a:ea typeface="Times New Roman" panose="02020603050405020304" pitchFamily="18" charset="0"/>
              </a:rPr>
              <a:t>Ska fakturan inte betalas måste du bestridas snarast hos leverantören. Dessutom ska du informera sektionsordförande, sektionskassör och andra berörda inom SAIK om händelsen.</a:t>
            </a:r>
          </a:p>
          <a:p>
            <a:endParaRPr lang="sv-SE" dirty="0"/>
          </a:p>
        </p:txBody>
      </p:sp>
      <p:pic>
        <p:nvPicPr>
          <p:cNvPr id="5" name="Bildobjekt 4">
            <a:extLst>
              <a:ext uri="{FF2B5EF4-FFF2-40B4-BE49-F238E27FC236}">
                <a16:creationId xmlns:a16="http://schemas.microsoft.com/office/drawing/2014/main" id="{FB9F044E-10F2-1D29-D7E5-A6DCE38A61F7}"/>
              </a:ext>
            </a:extLst>
          </p:cNvPr>
          <p:cNvPicPr>
            <a:picLocks noChangeAspect="1"/>
          </p:cNvPicPr>
          <p:nvPr/>
        </p:nvPicPr>
        <p:blipFill>
          <a:blip r:embed="rId2"/>
          <a:stretch>
            <a:fillRect/>
          </a:stretch>
        </p:blipFill>
        <p:spPr>
          <a:xfrm>
            <a:off x="107504" y="6237154"/>
            <a:ext cx="2736304" cy="557569"/>
          </a:xfrm>
          <a:prstGeom prst="rect">
            <a:avLst/>
          </a:prstGeom>
        </p:spPr>
      </p:pic>
      <p:sp>
        <p:nvSpPr>
          <p:cNvPr id="4" name="Platshållare för bildnummer 3">
            <a:extLst>
              <a:ext uri="{FF2B5EF4-FFF2-40B4-BE49-F238E27FC236}">
                <a16:creationId xmlns:a16="http://schemas.microsoft.com/office/drawing/2014/main" id="{709292E4-BE60-A472-553F-F3578116B9B3}"/>
              </a:ext>
            </a:extLst>
          </p:cNvPr>
          <p:cNvSpPr>
            <a:spLocks noGrp="1"/>
          </p:cNvSpPr>
          <p:nvPr>
            <p:ph type="sldNum" sz="quarter" idx="12"/>
          </p:nvPr>
        </p:nvSpPr>
        <p:spPr/>
        <p:txBody>
          <a:bodyPr/>
          <a:lstStyle/>
          <a:p>
            <a:pPr>
              <a:defRPr/>
            </a:pPr>
            <a:fld id="{8C1FC87D-ADE0-4303-A0D4-FC6E7B2724DB}" type="slidenum">
              <a:rPr lang="sv-SE" altLang="sv-SE" smtClean="0"/>
              <a:pPr>
                <a:defRPr/>
              </a:pPr>
              <a:t>11</a:t>
            </a:fld>
            <a:endParaRPr lang="sv-SE" altLang="sv-SE"/>
          </a:p>
        </p:txBody>
      </p:sp>
    </p:spTree>
    <p:extLst>
      <p:ext uri="{BB962C8B-B14F-4D97-AF65-F5344CB8AC3E}">
        <p14:creationId xmlns:p14="http://schemas.microsoft.com/office/powerpoint/2010/main" val="2592889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88816-284D-CB6D-4A8A-B5DAAE4031B4}"/>
              </a:ext>
            </a:extLst>
          </p:cNvPr>
          <p:cNvSpPr>
            <a:spLocks noGrp="1"/>
          </p:cNvSpPr>
          <p:nvPr>
            <p:ph type="title"/>
          </p:nvPr>
        </p:nvSpPr>
        <p:spPr/>
        <p:txBody>
          <a:bodyPr/>
          <a:lstStyle/>
          <a:p>
            <a:r>
              <a:rPr lang="sv-SE" dirty="0"/>
              <a:t>Principer inbetalningar</a:t>
            </a:r>
          </a:p>
        </p:txBody>
      </p:sp>
      <p:sp>
        <p:nvSpPr>
          <p:cNvPr id="3" name="Platshållare för innehåll 2">
            <a:extLst>
              <a:ext uri="{FF2B5EF4-FFF2-40B4-BE49-F238E27FC236}">
                <a16:creationId xmlns:a16="http://schemas.microsoft.com/office/drawing/2014/main" id="{9C409D30-A2BB-452F-BAFD-FF84A0D287EB}"/>
              </a:ext>
            </a:extLst>
          </p:cNvPr>
          <p:cNvSpPr>
            <a:spLocks noGrp="1"/>
          </p:cNvSpPr>
          <p:nvPr>
            <p:ph idx="1"/>
          </p:nvPr>
        </p:nvSpPr>
        <p:spPr/>
        <p:txBody>
          <a:bodyPr/>
          <a:lstStyle/>
          <a:p>
            <a:pPr>
              <a:buFont typeface="Symbol" panose="05050102010706020507" pitchFamily="18" charset="2"/>
              <a:buChar char=""/>
              <a:tabLst>
                <a:tab pos="810260" algn="l"/>
                <a:tab pos="2171700" algn="l"/>
              </a:tabLst>
            </a:pPr>
            <a:r>
              <a:rPr lang="sv-SE" sz="1800" dirty="0">
                <a:effectLst/>
                <a:latin typeface="Calibri" panose="020F0502020204030204" pitchFamily="34" charset="0"/>
                <a:ea typeface="Times New Roman" panose="02020603050405020304" pitchFamily="18" charset="0"/>
                <a:cs typeface="Calibri" panose="020F0502020204030204" pitchFamily="34" charset="0"/>
              </a:rPr>
              <a:t>bokföringen följer fakturametoden (”bokför först, fakturera sedan”)</a:t>
            </a:r>
            <a:br>
              <a:rPr lang="sv-SE" sz="1800" dirty="0">
                <a:effectLst/>
                <a:latin typeface="Calibri" panose="020F0502020204030204" pitchFamily="34" charset="0"/>
                <a:ea typeface="Times New Roman" panose="02020603050405020304" pitchFamily="18" charset="0"/>
                <a:cs typeface="Calibri" panose="020F0502020204030204" pitchFamily="34" charset="0"/>
              </a:rPr>
            </a:br>
            <a:r>
              <a:rPr lang="sv-SE" sz="1800" dirty="0">
                <a:effectLst/>
                <a:latin typeface="Calibri" panose="020F0502020204030204" pitchFamily="34" charset="0"/>
                <a:ea typeface="Times New Roman" panose="02020603050405020304" pitchFamily="18" charset="0"/>
                <a:cs typeface="Calibri" panose="020F0502020204030204" pitchFamily="34" charset="0"/>
              </a:rPr>
              <a:t>men vi har två olika metoder:</a:t>
            </a:r>
          </a:p>
          <a:p>
            <a:pPr>
              <a:buFont typeface="Symbol" panose="05050102010706020507" pitchFamily="18" charset="2"/>
              <a:buChar char=""/>
              <a:tabLst>
                <a:tab pos="810260" algn="l"/>
                <a:tab pos="2171700" algn="l"/>
              </a:tabLst>
            </a:pPr>
            <a:r>
              <a:rPr lang="sv-SE" sz="1800" dirty="0">
                <a:latin typeface="Calibri" panose="020F0502020204030204" pitchFamily="34" charset="0"/>
                <a:ea typeface="Times New Roman" panose="02020603050405020304" pitchFamily="18" charset="0"/>
                <a:cs typeface="Calibri" panose="020F0502020204030204" pitchFamily="34" charset="0"/>
              </a:rPr>
              <a:t>vid faktura </a:t>
            </a:r>
            <a:r>
              <a:rPr lang="sv-SE" sz="1800" dirty="0">
                <a:effectLst/>
                <a:latin typeface="Calibri" panose="020F0502020204030204" pitchFamily="34" charset="0"/>
                <a:ea typeface="Times New Roman" panose="02020603050405020304" pitchFamily="18" charset="0"/>
                <a:cs typeface="Calibri" panose="020F0502020204030204" pitchFamily="34" charset="0"/>
              </a:rPr>
              <a:t>bokförs denna först sedan skickas den ut, betalningspåminnelse sker sedan mot obetalda fakturor</a:t>
            </a:r>
          </a:p>
          <a:p>
            <a:pPr>
              <a:buFont typeface="Symbol" panose="05050102010706020507" pitchFamily="18" charset="2"/>
              <a:buChar char=""/>
              <a:tabLst>
                <a:tab pos="810260" algn="l"/>
                <a:tab pos="2171700" algn="l"/>
              </a:tabLst>
            </a:pPr>
            <a:r>
              <a:rPr lang="sv-SE" sz="1800" dirty="0">
                <a:latin typeface="Calibri" panose="020F0502020204030204" pitchFamily="34" charset="0"/>
                <a:ea typeface="Times New Roman" panose="02020603050405020304" pitchFamily="18" charset="0"/>
                <a:cs typeface="Calibri" panose="020F0502020204030204" pitchFamily="34" charset="0"/>
              </a:rPr>
              <a:t>vid avisering, t.ex när anmälan registreras vid betalning, bokförs intäkten efter betalning</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tabLst>
                <a:tab pos="810260" algn="l"/>
                <a:tab pos="2171700" algn="l"/>
              </a:tabLst>
            </a:pP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tabLst>
                <a:tab pos="810260" algn="l"/>
                <a:tab pos="2171700" algn="l"/>
              </a:tabLst>
            </a:pPr>
            <a:r>
              <a:rPr lang="sv-SE" sz="1800" dirty="0">
                <a:effectLst/>
                <a:latin typeface="Calibri" panose="020F0502020204030204" pitchFamily="34" charset="0"/>
                <a:ea typeface="Times New Roman" panose="02020603050405020304" pitchFamily="18" charset="0"/>
                <a:cs typeface="Calibri" panose="020F0502020204030204" pitchFamily="34" charset="0"/>
              </a:rPr>
              <a:t>uppföljning av aviseringar från SportAdmin sker av resp medlemsansvarig eller aktuell ledare, här gäller det påminnelse om anmälan som saknas</a:t>
            </a:r>
          </a:p>
          <a:p>
            <a:pPr marL="342900" lvl="0" indent="-342900">
              <a:buFont typeface="Symbol" panose="05050102010706020507" pitchFamily="18" charset="2"/>
              <a:buChar char=""/>
              <a:tabLst>
                <a:tab pos="810260" algn="l"/>
                <a:tab pos="2171700" algn="l"/>
              </a:tabLst>
            </a:pPr>
            <a:r>
              <a:rPr lang="sv-SE" sz="1800" dirty="0">
                <a:effectLst/>
                <a:latin typeface="Calibri" panose="020F0502020204030204" pitchFamily="34" charset="0"/>
                <a:ea typeface="Times New Roman" panose="02020603050405020304" pitchFamily="18" charset="0"/>
                <a:cs typeface="Calibri" panose="020F0502020204030204" pitchFamily="34" charset="0"/>
              </a:rPr>
              <a:t>uppföljning av obetalda fakturor från SAIK sker av resp projektledare och/eller sektionskassör i aktuellt faktureringssystem </a:t>
            </a:r>
          </a:p>
          <a:p>
            <a:pPr marL="342900" lvl="0" indent="-342900">
              <a:buFont typeface="Symbol" panose="05050102010706020507" pitchFamily="18" charset="2"/>
              <a:buChar char=""/>
              <a:tabLst>
                <a:tab pos="810260" algn="l"/>
                <a:tab pos="2171700" algn="l"/>
              </a:tabLst>
            </a:pPr>
            <a:r>
              <a:rPr lang="sv-SE" sz="1800" dirty="0">
                <a:latin typeface="Calibri" panose="020F0502020204030204" pitchFamily="34" charset="0"/>
                <a:ea typeface="Times New Roman" panose="02020603050405020304" pitchFamily="18" charset="0"/>
                <a:cs typeface="Calibri" panose="020F0502020204030204" pitchFamily="34" charset="0"/>
              </a:rPr>
              <a:t>swish-betalningar är normalt aviseringar men kan även vara inbetalning för en utställd faktura</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sv-SE" dirty="0"/>
          </a:p>
        </p:txBody>
      </p:sp>
      <p:sp>
        <p:nvSpPr>
          <p:cNvPr id="4" name="Platshållare för bildnummer 3">
            <a:extLst>
              <a:ext uri="{FF2B5EF4-FFF2-40B4-BE49-F238E27FC236}">
                <a16:creationId xmlns:a16="http://schemas.microsoft.com/office/drawing/2014/main" id="{6E2D66A3-33D4-D89B-2E17-8985496AE7C6}"/>
              </a:ext>
            </a:extLst>
          </p:cNvPr>
          <p:cNvSpPr>
            <a:spLocks noGrp="1"/>
          </p:cNvSpPr>
          <p:nvPr>
            <p:ph type="sldNum" sz="quarter" idx="12"/>
          </p:nvPr>
        </p:nvSpPr>
        <p:spPr/>
        <p:txBody>
          <a:bodyPr/>
          <a:lstStyle/>
          <a:p>
            <a:pPr>
              <a:defRPr/>
            </a:pPr>
            <a:fld id="{8C1FC87D-ADE0-4303-A0D4-FC6E7B2724DB}" type="slidenum">
              <a:rPr lang="sv-SE" altLang="sv-SE" smtClean="0"/>
              <a:pPr>
                <a:defRPr/>
              </a:pPr>
              <a:t>12</a:t>
            </a:fld>
            <a:endParaRPr lang="sv-SE" altLang="sv-SE"/>
          </a:p>
        </p:txBody>
      </p:sp>
    </p:spTree>
    <p:extLst>
      <p:ext uri="{BB962C8B-B14F-4D97-AF65-F5344CB8AC3E}">
        <p14:creationId xmlns:p14="http://schemas.microsoft.com/office/powerpoint/2010/main" val="2793023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A5E3BA2-D16E-436A-A39E-CF72E998F4B5}"/>
              </a:ext>
            </a:extLst>
          </p:cNvPr>
          <p:cNvSpPr>
            <a:spLocks noGrp="1" noChangeArrowheads="1"/>
          </p:cNvSpPr>
          <p:nvPr>
            <p:ph type="title"/>
          </p:nvPr>
        </p:nvSpPr>
        <p:spPr/>
        <p:txBody>
          <a:bodyPr/>
          <a:lstStyle/>
          <a:p>
            <a:pPr eaLnBrk="1" hangingPunct="1"/>
            <a:r>
              <a:rPr lang="sv-SE" altLang="sv-SE" sz="3200" dirty="0"/>
              <a:t>Intäktsflöden och kundfakturering</a:t>
            </a:r>
          </a:p>
        </p:txBody>
      </p:sp>
      <p:grpSp>
        <p:nvGrpSpPr>
          <p:cNvPr id="4" name="Grupp 3">
            <a:extLst>
              <a:ext uri="{FF2B5EF4-FFF2-40B4-BE49-F238E27FC236}">
                <a16:creationId xmlns:a16="http://schemas.microsoft.com/office/drawing/2014/main" id="{D07403C2-DACF-E81A-E519-CDC4ED003FB8}"/>
              </a:ext>
            </a:extLst>
          </p:cNvPr>
          <p:cNvGrpSpPr/>
          <p:nvPr/>
        </p:nvGrpSpPr>
        <p:grpSpPr>
          <a:xfrm>
            <a:off x="308867" y="1340768"/>
            <a:ext cx="8583613" cy="4402137"/>
            <a:chOff x="308867" y="1340768"/>
            <a:chExt cx="8583613" cy="4402137"/>
          </a:xfrm>
        </p:grpSpPr>
        <p:pic>
          <p:nvPicPr>
            <p:cNvPr id="3076" name="Picture 121" descr="Bildresultat för pengar">
              <a:extLst>
                <a:ext uri="{FF2B5EF4-FFF2-40B4-BE49-F238E27FC236}">
                  <a16:creationId xmlns:a16="http://schemas.microsoft.com/office/drawing/2014/main" id="{1108D853-7453-4F8F-8741-A7EC09FBE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290" y="3280129"/>
              <a:ext cx="630235" cy="6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0" descr="Bildresultat för pengar">
              <a:extLst>
                <a:ext uri="{FF2B5EF4-FFF2-40B4-BE49-F238E27FC236}">
                  <a16:creationId xmlns:a16="http://schemas.microsoft.com/office/drawing/2014/main" id="{857F20C9-919D-4213-B6A9-D9F48A97E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844" y="5096619"/>
              <a:ext cx="630235" cy="6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1" descr="Bildresultat för pengar">
              <a:extLst>
                <a:ext uri="{FF2B5EF4-FFF2-40B4-BE49-F238E27FC236}">
                  <a16:creationId xmlns:a16="http://schemas.microsoft.com/office/drawing/2014/main" id="{3B86ADAB-FDD0-4EF4-B404-66ACD5B9D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3768" y="4224054"/>
              <a:ext cx="630235" cy="6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22" descr="Bildresultat för pengar">
              <a:extLst>
                <a:ext uri="{FF2B5EF4-FFF2-40B4-BE49-F238E27FC236}">
                  <a16:creationId xmlns:a16="http://schemas.microsoft.com/office/drawing/2014/main" id="{594630C7-2177-44ED-9317-D3774A558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805" y="2847010"/>
              <a:ext cx="630235" cy="6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AutoShape 39">
              <a:extLst>
                <a:ext uri="{FF2B5EF4-FFF2-40B4-BE49-F238E27FC236}">
                  <a16:creationId xmlns:a16="http://schemas.microsoft.com/office/drawing/2014/main" id="{A3097883-6C28-46FF-965F-517277EB1863}"/>
                </a:ext>
              </a:extLst>
            </p:cNvPr>
            <p:cNvSpPr>
              <a:spLocks noChangeArrowheads="1"/>
            </p:cNvSpPr>
            <p:nvPr/>
          </p:nvSpPr>
          <p:spPr bwMode="auto">
            <a:xfrm>
              <a:off x="1679194" y="3872653"/>
              <a:ext cx="1295393" cy="647873"/>
            </a:xfrm>
            <a:prstGeom prst="flowChartPunchedCard">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b" anchorCtr="0"/>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100" b="1" dirty="0"/>
                <a:t>t.ex.</a:t>
              </a:r>
            </a:p>
            <a:p>
              <a:pPr algn="ctr" eaLnBrk="1" hangingPunct="1">
                <a:spcBef>
                  <a:spcPct val="0"/>
                </a:spcBef>
                <a:buFontTx/>
                <a:buNone/>
              </a:pPr>
              <a:r>
                <a:rPr lang="sv-SE" altLang="sv-SE" sz="1400" b="1" dirty="0" err="1"/>
                <a:t>Track</a:t>
              </a:r>
              <a:r>
                <a:rPr lang="sv-SE" altLang="sv-SE" sz="1400" b="1" dirty="0"/>
                <a:t> &amp; </a:t>
              </a:r>
              <a:r>
                <a:rPr lang="sv-SE" altLang="sv-SE" sz="1400" b="1" dirty="0" err="1"/>
                <a:t>Field</a:t>
              </a:r>
              <a:endParaRPr lang="sv-SE" altLang="sv-SE" sz="1400" b="1" dirty="0"/>
            </a:p>
            <a:p>
              <a:pPr algn="ctr" eaLnBrk="1" hangingPunct="1">
                <a:spcBef>
                  <a:spcPct val="0"/>
                </a:spcBef>
                <a:buFontTx/>
                <a:buNone/>
              </a:pPr>
              <a:r>
                <a:rPr lang="sv-SE" altLang="sv-SE" sz="1200" b="1" dirty="0"/>
                <a:t>- tävlingskassör</a:t>
              </a:r>
            </a:p>
          </p:txBody>
        </p:sp>
        <p:sp>
          <p:nvSpPr>
            <p:cNvPr id="3081" name="AutoShape 40">
              <a:extLst>
                <a:ext uri="{FF2B5EF4-FFF2-40B4-BE49-F238E27FC236}">
                  <a16:creationId xmlns:a16="http://schemas.microsoft.com/office/drawing/2014/main" id="{471A9A4D-291C-4B9D-B81F-A6B9572960E3}"/>
                </a:ext>
              </a:extLst>
            </p:cNvPr>
            <p:cNvSpPr>
              <a:spLocks noChangeArrowheads="1"/>
            </p:cNvSpPr>
            <p:nvPr/>
          </p:nvSpPr>
          <p:spPr bwMode="auto">
            <a:xfrm>
              <a:off x="1534436" y="4881258"/>
              <a:ext cx="1295393" cy="647873"/>
            </a:xfrm>
            <a:prstGeom prst="flowChartPunchedCard">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400" b="1"/>
                <a:t>Eventor</a:t>
              </a:r>
            </a:p>
            <a:p>
              <a:pPr algn="ctr" eaLnBrk="1" hangingPunct="1">
                <a:spcBef>
                  <a:spcPct val="0"/>
                </a:spcBef>
                <a:buFontTx/>
                <a:buNone/>
              </a:pPr>
              <a:r>
                <a:rPr lang="sv-SE" altLang="sv-SE" sz="1200" b="1"/>
                <a:t>- tävlingskassör</a:t>
              </a:r>
            </a:p>
          </p:txBody>
        </p:sp>
        <p:sp>
          <p:nvSpPr>
            <p:cNvPr id="3082" name="AutoShape 60">
              <a:extLst>
                <a:ext uri="{FF2B5EF4-FFF2-40B4-BE49-F238E27FC236}">
                  <a16:creationId xmlns:a16="http://schemas.microsoft.com/office/drawing/2014/main" id="{951756B1-1E14-4FC5-9609-62F9E88AA92C}"/>
                </a:ext>
              </a:extLst>
            </p:cNvPr>
            <p:cNvSpPr>
              <a:spLocks noChangeArrowheads="1"/>
            </p:cNvSpPr>
            <p:nvPr/>
          </p:nvSpPr>
          <p:spPr bwMode="auto">
            <a:xfrm>
              <a:off x="1824550" y="2864148"/>
              <a:ext cx="1295393" cy="647873"/>
            </a:xfrm>
            <a:prstGeom prst="flowChartPunchedCard">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36000" anchor="b" anchorCtr="0"/>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400" b="1" dirty="0"/>
                <a:t> SportAdmin</a:t>
              </a:r>
            </a:p>
            <a:p>
              <a:pPr marL="171450" indent="-171450" algn="ctr" eaLnBrk="1" hangingPunct="1">
                <a:spcBef>
                  <a:spcPct val="0"/>
                </a:spcBef>
                <a:buFontTx/>
                <a:buChar char="-"/>
              </a:pPr>
              <a:r>
                <a:rPr lang="sv-SE" altLang="sv-SE" sz="1200" b="1" dirty="0" err="1"/>
                <a:t>medlemsansv</a:t>
              </a:r>
              <a:endParaRPr lang="sv-SE" altLang="sv-SE" sz="1200" b="1" dirty="0"/>
            </a:p>
            <a:p>
              <a:pPr marL="171450" indent="-171450" algn="ctr" eaLnBrk="1" hangingPunct="1">
                <a:spcBef>
                  <a:spcPct val="0"/>
                </a:spcBef>
                <a:buFontTx/>
                <a:buChar char="-"/>
              </a:pPr>
              <a:r>
                <a:rPr lang="sv-SE" altLang="sv-SE" sz="1200" b="1" dirty="0"/>
                <a:t>projektledare</a:t>
              </a:r>
            </a:p>
          </p:txBody>
        </p:sp>
        <p:sp>
          <p:nvSpPr>
            <p:cNvPr id="3083" name="Line 64">
              <a:extLst>
                <a:ext uri="{FF2B5EF4-FFF2-40B4-BE49-F238E27FC236}">
                  <a16:creationId xmlns:a16="http://schemas.microsoft.com/office/drawing/2014/main" id="{32A902C9-C537-4DCE-AFD0-5AAE21AEC240}"/>
                </a:ext>
              </a:extLst>
            </p:cNvPr>
            <p:cNvSpPr>
              <a:spLocks noChangeShapeType="1"/>
            </p:cNvSpPr>
            <p:nvPr/>
          </p:nvSpPr>
          <p:spPr bwMode="auto">
            <a:xfrm flipH="1">
              <a:off x="5642409" y="2388775"/>
              <a:ext cx="305754" cy="4240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084" name="Line 67">
              <a:extLst>
                <a:ext uri="{FF2B5EF4-FFF2-40B4-BE49-F238E27FC236}">
                  <a16:creationId xmlns:a16="http://schemas.microsoft.com/office/drawing/2014/main" id="{8CCE6516-198D-4119-B082-9D6EE8644657}"/>
                </a:ext>
              </a:extLst>
            </p:cNvPr>
            <p:cNvSpPr>
              <a:spLocks noChangeShapeType="1"/>
            </p:cNvSpPr>
            <p:nvPr/>
          </p:nvSpPr>
          <p:spPr bwMode="auto">
            <a:xfrm>
              <a:off x="5639885" y="2511917"/>
              <a:ext cx="433386" cy="1429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085" name="Text Box 68">
              <a:extLst>
                <a:ext uri="{FF2B5EF4-FFF2-40B4-BE49-F238E27FC236}">
                  <a16:creationId xmlns:a16="http://schemas.microsoft.com/office/drawing/2014/main" id="{8E494614-1662-49AF-B214-96F49D49B89D}"/>
                </a:ext>
              </a:extLst>
            </p:cNvPr>
            <p:cNvSpPr txBox="1">
              <a:spLocks noChangeArrowheads="1"/>
            </p:cNvSpPr>
            <p:nvPr/>
          </p:nvSpPr>
          <p:spPr bwMode="auto">
            <a:xfrm>
              <a:off x="310147" y="1765955"/>
              <a:ext cx="1100133" cy="5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400" b="1" dirty="0"/>
                <a:t>Manuella</a:t>
              </a:r>
            </a:p>
            <a:p>
              <a:pPr eaLnBrk="1" hangingPunct="1">
                <a:spcBef>
                  <a:spcPct val="0"/>
                </a:spcBef>
                <a:buFontTx/>
                <a:buNone/>
              </a:pPr>
              <a:r>
                <a:rPr lang="sv-SE" altLang="sv-SE" sz="1400" b="1" dirty="0"/>
                <a:t>fakturor</a:t>
              </a:r>
            </a:p>
          </p:txBody>
        </p:sp>
        <p:sp>
          <p:nvSpPr>
            <p:cNvPr id="3086" name="Text Box 69">
              <a:extLst>
                <a:ext uri="{FF2B5EF4-FFF2-40B4-BE49-F238E27FC236}">
                  <a16:creationId xmlns:a16="http://schemas.microsoft.com/office/drawing/2014/main" id="{E2AF79B1-E40D-4FFB-8D8C-AB5B8B0EA05D}"/>
                </a:ext>
              </a:extLst>
            </p:cNvPr>
            <p:cNvSpPr txBox="1">
              <a:spLocks noChangeArrowheads="1"/>
            </p:cNvSpPr>
            <p:nvPr/>
          </p:nvSpPr>
          <p:spPr bwMode="auto">
            <a:xfrm>
              <a:off x="308867" y="2824442"/>
              <a:ext cx="157203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400" b="1" dirty="0"/>
                <a:t>Sektions-, års-, lägeravgifter och liknande</a:t>
              </a:r>
            </a:p>
          </p:txBody>
        </p:sp>
        <p:sp>
          <p:nvSpPr>
            <p:cNvPr id="3087" name="Text Box 70">
              <a:extLst>
                <a:ext uri="{FF2B5EF4-FFF2-40B4-BE49-F238E27FC236}">
                  <a16:creationId xmlns:a16="http://schemas.microsoft.com/office/drawing/2014/main" id="{76101CA0-B2C1-4A44-86FA-03DC4072B1DC}"/>
                </a:ext>
              </a:extLst>
            </p:cNvPr>
            <p:cNvSpPr txBox="1">
              <a:spLocks noChangeArrowheads="1"/>
            </p:cNvSpPr>
            <p:nvPr/>
          </p:nvSpPr>
          <p:spPr bwMode="auto">
            <a:xfrm>
              <a:off x="309711" y="4002739"/>
              <a:ext cx="11001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400" b="1" dirty="0"/>
                <a:t>Friidrotts-</a:t>
              </a:r>
            </a:p>
            <a:p>
              <a:pPr eaLnBrk="1" hangingPunct="1">
                <a:spcBef>
                  <a:spcPct val="0"/>
                </a:spcBef>
                <a:buFontTx/>
                <a:buNone/>
              </a:pPr>
              <a:r>
                <a:rPr lang="sv-SE" altLang="sv-SE" sz="1400" b="1" dirty="0"/>
                <a:t>tävlingar</a:t>
              </a:r>
            </a:p>
          </p:txBody>
        </p:sp>
        <p:sp>
          <p:nvSpPr>
            <p:cNvPr id="3088" name="Text Box 71">
              <a:extLst>
                <a:ext uri="{FF2B5EF4-FFF2-40B4-BE49-F238E27FC236}">
                  <a16:creationId xmlns:a16="http://schemas.microsoft.com/office/drawing/2014/main" id="{3406E90C-FD93-42D4-B341-7DA000F04376}"/>
                </a:ext>
              </a:extLst>
            </p:cNvPr>
            <p:cNvSpPr txBox="1">
              <a:spLocks noChangeArrowheads="1"/>
            </p:cNvSpPr>
            <p:nvPr/>
          </p:nvSpPr>
          <p:spPr bwMode="auto">
            <a:xfrm>
              <a:off x="308867" y="5002684"/>
              <a:ext cx="1028695" cy="5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400" b="1" dirty="0"/>
                <a:t>OL-</a:t>
              </a:r>
            </a:p>
            <a:p>
              <a:pPr eaLnBrk="1" hangingPunct="1">
                <a:spcBef>
                  <a:spcPct val="0"/>
                </a:spcBef>
                <a:buFontTx/>
                <a:buNone/>
              </a:pPr>
              <a:r>
                <a:rPr lang="sv-SE" altLang="sv-SE" sz="1400" b="1" dirty="0"/>
                <a:t>tävlingar</a:t>
              </a:r>
            </a:p>
          </p:txBody>
        </p:sp>
        <p:sp>
          <p:nvSpPr>
            <p:cNvPr id="3089" name="Line 73">
              <a:extLst>
                <a:ext uri="{FF2B5EF4-FFF2-40B4-BE49-F238E27FC236}">
                  <a16:creationId xmlns:a16="http://schemas.microsoft.com/office/drawing/2014/main" id="{4C087F08-A3EA-4E47-87A4-3A1B1FC65115}"/>
                </a:ext>
              </a:extLst>
            </p:cNvPr>
            <p:cNvSpPr>
              <a:spLocks noChangeShapeType="1"/>
            </p:cNvSpPr>
            <p:nvPr/>
          </p:nvSpPr>
          <p:spPr bwMode="auto">
            <a:xfrm>
              <a:off x="5781770" y="4460359"/>
              <a:ext cx="1732004" cy="1439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090" name="Line 74">
              <a:extLst>
                <a:ext uri="{FF2B5EF4-FFF2-40B4-BE49-F238E27FC236}">
                  <a16:creationId xmlns:a16="http://schemas.microsoft.com/office/drawing/2014/main" id="{AD5E34BB-342C-4593-B609-956554B6BC71}"/>
                </a:ext>
              </a:extLst>
            </p:cNvPr>
            <p:cNvSpPr>
              <a:spLocks noChangeShapeType="1"/>
            </p:cNvSpPr>
            <p:nvPr/>
          </p:nvSpPr>
          <p:spPr bwMode="auto">
            <a:xfrm flipV="1">
              <a:off x="5566666" y="4736235"/>
              <a:ext cx="2012940" cy="5769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091" name="Line 75">
              <a:extLst>
                <a:ext uri="{FF2B5EF4-FFF2-40B4-BE49-F238E27FC236}">
                  <a16:creationId xmlns:a16="http://schemas.microsoft.com/office/drawing/2014/main" id="{AA2FA60D-AD4A-4920-81B5-04482765511D}"/>
                </a:ext>
              </a:extLst>
            </p:cNvPr>
            <p:cNvSpPr>
              <a:spLocks noChangeShapeType="1"/>
            </p:cNvSpPr>
            <p:nvPr/>
          </p:nvSpPr>
          <p:spPr bwMode="auto">
            <a:xfrm>
              <a:off x="7016603" y="3480115"/>
              <a:ext cx="483654" cy="54960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092" name="AutoShape 79">
              <a:extLst>
                <a:ext uri="{FF2B5EF4-FFF2-40B4-BE49-F238E27FC236}">
                  <a16:creationId xmlns:a16="http://schemas.microsoft.com/office/drawing/2014/main" id="{5B70CB6C-0F3D-4751-AC9C-AD44E9B44403}"/>
                </a:ext>
              </a:extLst>
            </p:cNvPr>
            <p:cNvSpPr>
              <a:spLocks noChangeArrowheads="1"/>
            </p:cNvSpPr>
            <p:nvPr/>
          </p:nvSpPr>
          <p:spPr bwMode="auto">
            <a:xfrm>
              <a:off x="4413749" y="1527309"/>
              <a:ext cx="1152520" cy="1367203"/>
            </a:xfrm>
            <a:prstGeom prst="can">
              <a:avLst>
                <a:gd name="adj" fmla="val 18146"/>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b="1"/>
                <a:t>Fortnox</a:t>
              </a:r>
            </a:p>
            <a:p>
              <a:pPr algn="ctr" eaLnBrk="1" hangingPunct="1">
                <a:spcBef>
                  <a:spcPct val="0"/>
                </a:spcBef>
                <a:buFontTx/>
                <a:buNone/>
              </a:pPr>
              <a:endParaRPr lang="sv-SE" altLang="sv-SE" sz="1400"/>
            </a:p>
            <a:p>
              <a:pPr algn="ctr" eaLnBrk="1" hangingPunct="1">
                <a:spcBef>
                  <a:spcPct val="0"/>
                </a:spcBef>
                <a:buFontTx/>
                <a:buNone/>
              </a:pPr>
              <a:r>
                <a:rPr lang="sv-SE" altLang="sv-SE" sz="1400"/>
                <a:t>Bokförings-</a:t>
              </a:r>
              <a:br>
                <a:rPr lang="sv-SE" altLang="sv-SE" sz="1400"/>
              </a:br>
              <a:r>
                <a:rPr lang="sv-SE" altLang="sv-SE" sz="1400"/>
                <a:t>program</a:t>
              </a:r>
            </a:p>
            <a:p>
              <a:pPr algn="ctr" eaLnBrk="1" hangingPunct="1">
                <a:spcBef>
                  <a:spcPct val="0"/>
                </a:spcBef>
                <a:buFontTx/>
                <a:buNone/>
              </a:pPr>
              <a:r>
                <a:rPr lang="sv-SE" altLang="sv-SE" sz="1200"/>
                <a:t>(fakturametoden)</a:t>
              </a:r>
            </a:p>
          </p:txBody>
        </p:sp>
        <p:sp>
          <p:nvSpPr>
            <p:cNvPr id="3093" name="Line 80">
              <a:extLst>
                <a:ext uri="{FF2B5EF4-FFF2-40B4-BE49-F238E27FC236}">
                  <a16:creationId xmlns:a16="http://schemas.microsoft.com/office/drawing/2014/main" id="{AB23F309-CB65-4795-A878-3935D3181261}"/>
                </a:ext>
              </a:extLst>
            </p:cNvPr>
            <p:cNvSpPr>
              <a:spLocks noChangeShapeType="1"/>
            </p:cNvSpPr>
            <p:nvPr/>
          </p:nvSpPr>
          <p:spPr bwMode="auto">
            <a:xfrm flipV="1">
              <a:off x="3062201" y="2923682"/>
              <a:ext cx="1380120" cy="106463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094" name="Text Box 82">
              <a:extLst>
                <a:ext uri="{FF2B5EF4-FFF2-40B4-BE49-F238E27FC236}">
                  <a16:creationId xmlns:a16="http://schemas.microsoft.com/office/drawing/2014/main" id="{156D8570-A790-4279-AE93-6A79B27A21C8}"/>
                </a:ext>
              </a:extLst>
            </p:cNvPr>
            <p:cNvSpPr txBox="1">
              <a:spLocks noChangeArrowheads="1"/>
            </p:cNvSpPr>
            <p:nvPr/>
          </p:nvSpPr>
          <p:spPr bwMode="auto">
            <a:xfrm>
              <a:off x="5785377" y="2169796"/>
              <a:ext cx="576260" cy="24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000" b="1"/>
                <a:t>BG-fil</a:t>
              </a:r>
            </a:p>
          </p:txBody>
        </p:sp>
        <p:sp>
          <p:nvSpPr>
            <p:cNvPr id="3095" name="Text Box 84">
              <a:extLst>
                <a:ext uri="{FF2B5EF4-FFF2-40B4-BE49-F238E27FC236}">
                  <a16:creationId xmlns:a16="http://schemas.microsoft.com/office/drawing/2014/main" id="{A3FC50E6-A046-40D7-B41A-86CCCA5866C5}"/>
                </a:ext>
              </a:extLst>
            </p:cNvPr>
            <p:cNvSpPr txBox="1">
              <a:spLocks noChangeArrowheads="1"/>
            </p:cNvSpPr>
            <p:nvPr/>
          </p:nvSpPr>
          <p:spPr bwMode="auto">
            <a:xfrm>
              <a:off x="4367663" y="3333106"/>
              <a:ext cx="576260" cy="27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200" b="1" dirty="0"/>
                <a:t>OCR</a:t>
              </a:r>
            </a:p>
          </p:txBody>
        </p:sp>
        <p:sp>
          <p:nvSpPr>
            <p:cNvPr id="3096" name="AutoShape 85">
              <a:extLst>
                <a:ext uri="{FF2B5EF4-FFF2-40B4-BE49-F238E27FC236}">
                  <a16:creationId xmlns:a16="http://schemas.microsoft.com/office/drawing/2014/main" id="{48654101-B872-45AC-BB8C-2591EC7BD20C}"/>
                </a:ext>
              </a:extLst>
            </p:cNvPr>
            <p:cNvSpPr>
              <a:spLocks noChangeArrowheads="1"/>
            </p:cNvSpPr>
            <p:nvPr/>
          </p:nvSpPr>
          <p:spPr bwMode="auto">
            <a:xfrm>
              <a:off x="1534436" y="1638718"/>
              <a:ext cx="1174433" cy="647873"/>
            </a:xfrm>
            <a:prstGeom prst="flowChartPunchedCard">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400" b="1" dirty="0"/>
                <a:t>Blankett </a:t>
              </a:r>
            </a:p>
            <a:p>
              <a:pPr algn="ctr" eaLnBrk="1" hangingPunct="1">
                <a:spcBef>
                  <a:spcPct val="0"/>
                </a:spcBef>
                <a:buFontTx/>
                <a:buNone/>
              </a:pPr>
              <a:r>
                <a:rPr lang="sv-SE" altLang="sv-SE" sz="1200" b="1" dirty="0"/>
                <a:t>- projektledare</a:t>
              </a:r>
            </a:p>
          </p:txBody>
        </p:sp>
        <p:sp>
          <p:nvSpPr>
            <p:cNvPr id="3098" name="Line 87">
              <a:extLst>
                <a:ext uri="{FF2B5EF4-FFF2-40B4-BE49-F238E27FC236}">
                  <a16:creationId xmlns:a16="http://schemas.microsoft.com/office/drawing/2014/main" id="{43532F8E-6918-46C9-AE0E-9944A76DB82B}"/>
                </a:ext>
              </a:extLst>
            </p:cNvPr>
            <p:cNvSpPr>
              <a:spLocks noChangeShapeType="1"/>
            </p:cNvSpPr>
            <p:nvPr/>
          </p:nvSpPr>
          <p:spPr bwMode="auto">
            <a:xfrm flipV="1">
              <a:off x="2779848" y="1926925"/>
              <a:ext cx="217487" cy="7145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099" name="Line 88">
              <a:extLst>
                <a:ext uri="{FF2B5EF4-FFF2-40B4-BE49-F238E27FC236}">
                  <a16:creationId xmlns:a16="http://schemas.microsoft.com/office/drawing/2014/main" id="{551E8E55-1CE2-433D-9AB8-A41583566399}"/>
                </a:ext>
              </a:extLst>
            </p:cNvPr>
            <p:cNvSpPr>
              <a:spLocks noChangeShapeType="1"/>
            </p:cNvSpPr>
            <p:nvPr/>
          </p:nvSpPr>
          <p:spPr bwMode="auto">
            <a:xfrm>
              <a:off x="4154591" y="1936548"/>
              <a:ext cx="217487" cy="7145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100" name="AutoShape 90">
              <a:extLst>
                <a:ext uri="{FF2B5EF4-FFF2-40B4-BE49-F238E27FC236}">
                  <a16:creationId xmlns:a16="http://schemas.microsoft.com/office/drawing/2014/main" id="{AC642F16-5DC5-4C19-BE12-297C0E24F78A}"/>
                </a:ext>
              </a:extLst>
            </p:cNvPr>
            <p:cNvSpPr>
              <a:spLocks noChangeArrowheads="1"/>
            </p:cNvSpPr>
            <p:nvPr/>
          </p:nvSpPr>
          <p:spPr bwMode="auto">
            <a:xfrm>
              <a:off x="4558609" y="5024171"/>
              <a:ext cx="720722" cy="646286"/>
            </a:xfrm>
            <a:prstGeom prst="foldedCorner">
              <a:avLst>
                <a:gd name="adj" fmla="val 12500"/>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a:t>Faktura</a:t>
              </a:r>
            </a:p>
            <a:p>
              <a:pPr algn="ctr" eaLnBrk="1" hangingPunct="1">
                <a:spcBef>
                  <a:spcPct val="0"/>
                </a:spcBef>
                <a:buFontTx/>
                <a:buNone/>
              </a:pPr>
              <a:r>
                <a:rPr lang="sv-SE" altLang="sv-SE" sz="600"/>
                <a:t> </a:t>
              </a:r>
            </a:p>
            <a:p>
              <a:pPr algn="ctr" eaLnBrk="1" hangingPunct="1">
                <a:spcBef>
                  <a:spcPct val="0"/>
                </a:spcBef>
                <a:buFontTx/>
                <a:buNone/>
              </a:pPr>
              <a:r>
                <a:rPr lang="sv-SE" altLang="sv-SE" sz="1000"/>
                <a:t>BG</a:t>
              </a:r>
            </a:p>
            <a:p>
              <a:pPr algn="ctr" eaLnBrk="1" hangingPunct="1">
                <a:spcBef>
                  <a:spcPct val="0"/>
                </a:spcBef>
                <a:buFontTx/>
                <a:buNone/>
              </a:pPr>
              <a:r>
                <a:rPr lang="sv-SE" altLang="sv-SE" sz="1000"/>
                <a:t>754-0396</a:t>
              </a:r>
            </a:p>
          </p:txBody>
        </p:sp>
        <p:grpSp>
          <p:nvGrpSpPr>
            <p:cNvPr id="3101" name="Group 92">
              <a:extLst>
                <a:ext uri="{FF2B5EF4-FFF2-40B4-BE49-F238E27FC236}">
                  <a16:creationId xmlns:a16="http://schemas.microsoft.com/office/drawing/2014/main" id="{89C36F85-A7B9-454D-99FF-3ED310AE8978}"/>
                </a:ext>
              </a:extLst>
            </p:cNvPr>
            <p:cNvGrpSpPr>
              <a:grpSpLocks/>
            </p:cNvGrpSpPr>
            <p:nvPr/>
          </p:nvGrpSpPr>
          <p:grpSpPr bwMode="auto">
            <a:xfrm>
              <a:off x="7639956" y="3368760"/>
              <a:ext cx="1030283" cy="1511703"/>
              <a:chOff x="4056" y="2387"/>
              <a:chExt cx="649" cy="952"/>
            </a:xfrm>
          </p:grpSpPr>
          <p:sp>
            <p:nvSpPr>
              <p:cNvPr id="3147" name="Rectangle 93">
                <a:extLst>
                  <a:ext uri="{FF2B5EF4-FFF2-40B4-BE49-F238E27FC236}">
                    <a16:creationId xmlns:a16="http://schemas.microsoft.com/office/drawing/2014/main" id="{4318B1D8-8C41-4A8F-B1DB-D6649B158120}"/>
                  </a:ext>
                </a:extLst>
              </p:cNvPr>
              <p:cNvSpPr>
                <a:spLocks noChangeArrowheads="1"/>
              </p:cNvSpPr>
              <p:nvPr/>
            </p:nvSpPr>
            <p:spPr bwMode="auto">
              <a:xfrm>
                <a:off x="4104" y="2659"/>
                <a:ext cx="544" cy="68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3148" name="Line 94">
                <a:extLst>
                  <a:ext uri="{FF2B5EF4-FFF2-40B4-BE49-F238E27FC236}">
                    <a16:creationId xmlns:a16="http://schemas.microsoft.com/office/drawing/2014/main" id="{0CF678FF-AB03-42DE-891C-F1E16ED3E9D1}"/>
                  </a:ext>
                </a:extLst>
              </p:cNvPr>
              <p:cNvSpPr>
                <a:spLocks noChangeShapeType="1"/>
              </p:cNvSpPr>
              <p:nvPr/>
            </p:nvSpPr>
            <p:spPr bwMode="auto">
              <a:xfrm>
                <a:off x="4376" y="2387"/>
                <a:ext cx="318"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149" name="Line 95">
                <a:extLst>
                  <a:ext uri="{FF2B5EF4-FFF2-40B4-BE49-F238E27FC236}">
                    <a16:creationId xmlns:a16="http://schemas.microsoft.com/office/drawing/2014/main" id="{E2B9921C-CAA1-42DF-B65B-051FAFA42BBE}"/>
                  </a:ext>
                </a:extLst>
              </p:cNvPr>
              <p:cNvSpPr>
                <a:spLocks noChangeShapeType="1"/>
              </p:cNvSpPr>
              <p:nvPr/>
            </p:nvSpPr>
            <p:spPr bwMode="auto">
              <a:xfrm flipH="1">
                <a:off x="4058" y="2387"/>
                <a:ext cx="318"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150" name="AutoShape 96">
                <a:extLst>
                  <a:ext uri="{FF2B5EF4-FFF2-40B4-BE49-F238E27FC236}">
                    <a16:creationId xmlns:a16="http://schemas.microsoft.com/office/drawing/2014/main" id="{8FB13B69-2B5C-4172-B728-D773715B9F59}"/>
                  </a:ext>
                </a:extLst>
              </p:cNvPr>
              <p:cNvSpPr>
                <a:spLocks noChangeArrowheads="1"/>
              </p:cNvSpPr>
              <p:nvPr/>
            </p:nvSpPr>
            <p:spPr bwMode="auto">
              <a:xfrm>
                <a:off x="4104" y="2387"/>
                <a:ext cx="544" cy="272"/>
              </a:xfrm>
              <a:prstGeom prst="triangle">
                <a:avLst>
                  <a:gd name="adj" fmla="val 5000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3151" name="Rectangle 97">
                <a:extLst>
                  <a:ext uri="{FF2B5EF4-FFF2-40B4-BE49-F238E27FC236}">
                    <a16:creationId xmlns:a16="http://schemas.microsoft.com/office/drawing/2014/main" id="{F89DB856-B0FC-49B2-B560-3AB04B5109B4}"/>
                  </a:ext>
                </a:extLst>
              </p:cNvPr>
              <p:cNvSpPr>
                <a:spLocks noChangeArrowheads="1"/>
              </p:cNvSpPr>
              <p:nvPr/>
            </p:nvSpPr>
            <p:spPr bwMode="auto">
              <a:xfrm>
                <a:off x="4149" y="2750"/>
                <a:ext cx="91"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3152" name="Rectangle 98">
                <a:extLst>
                  <a:ext uri="{FF2B5EF4-FFF2-40B4-BE49-F238E27FC236}">
                    <a16:creationId xmlns:a16="http://schemas.microsoft.com/office/drawing/2014/main" id="{C4FB72E8-1476-4091-8C3C-8368DE14A2D6}"/>
                  </a:ext>
                </a:extLst>
              </p:cNvPr>
              <p:cNvSpPr>
                <a:spLocks noChangeArrowheads="1"/>
              </p:cNvSpPr>
              <p:nvPr/>
            </p:nvSpPr>
            <p:spPr bwMode="auto">
              <a:xfrm>
                <a:off x="4149" y="3067"/>
                <a:ext cx="91"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3153" name="Rectangle 99">
                <a:extLst>
                  <a:ext uri="{FF2B5EF4-FFF2-40B4-BE49-F238E27FC236}">
                    <a16:creationId xmlns:a16="http://schemas.microsoft.com/office/drawing/2014/main" id="{A678C9AD-8711-43FA-991E-111089B871DA}"/>
                  </a:ext>
                </a:extLst>
              </p:cNvPr>
              <p:cNvSpPr>
                <a:spLocks noChangeArrowheads="1"/>
              </p:cNvSpPr>
              <p:nvPr/>
            </p:nvSpPr>
            <p:spPr bwMode="auto">
              <a:xfrm>
                <a:off x="4376" y="3067"/>
                <a:ext cx="91"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3154" name="Rectangle 100">
                <a:extLst>
                  <a:ext uri="{FF2B5EF4-FFF2-40B4-BE49-F238E27FC236}">
                    <a16:creationId xmlns:a16="http://schemas.microsoft.com/office/drawing/2014/main" id="{9959F8DF-B8AD-414F-9BF6-E42C441E3AF4}"/>
                  </a:ext>
                </a:extLst>
              </p:cNvPr>
              <p:cNvSpPr>
                <a:spLocks noChangeArrowheads="1"/>
              </p:cNvSpPr>
              <p:nvPr/>
            </p:nvSpPr>
            <p:spPr bwMode="auto">
              <a:xfrm>
                <a:off x="4285" y="2750"/>
                <a:ext cx="91"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3155" name="Rectangle 101">
                <a:extLst>
                  <a:ext uri="{FF2B5EF4-FFF2-40B4-BE49-F238E27FC236}">
                    <a16:creationId xmlns:a16="http://schemas.microsoft.com/office/drawing/2014/main" id="{1C336E8C-18A8-46F0-A0B7-02A92115E85A}"/>
                  </a:ext>
                </a:extLst>
              </p:cNvPr>
              <p:cNvSpPr>
                <a:spLocks noChangeArrowheads="1"/>
              </p:cNvSpPr>
              <p:nvPr/>
            </p:nvSpPr>
            <p:spPr bwMode="auto">
              <a:xfrm>
                <a:off x="4512" y="3067"/>
                <a:ext cx="91"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3156" name="Rectangle 102">
                <a:extLst>
                  <a:ext uri="{FF2B5EF4-FFF2-40B4-BE49-F238E27FC236}">
                    <a16:creationId xmlns:a16="http://schemas.microsoft.com/office/drawing/2014/main" id="{AA841A3C-44EE-4F01-9591-8415FCB652AD}"/>
                  </a:ext>
                </a:extLst>
              </p:cNvPr>
              <p:cNvSpPr>
                <a:spLocks noChangeArrowheads="1"/>
              </p:cNvSpPr>
              <p:nvPr/>
            </p:nvSpPr>
            <p:spPr bwMode="auto">
              <a:xfrm>
                <a:off x="4512" y="2750"/>
                <a:ext cx="91"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3157" name="Text Box 103">
                <a:extLst>
                  <a:ext uri="{FF2B5EF4-FFF2-40B4-BE49-F238E27FC236}">
                    <a16:creationId xmlns:a16="http://schemas.microsoft.com/office/drawing/2014/main" id="{E35B42A6-9AD9-4B6F-8547-119FA24EA53E}"/>
                  </a:ext>
                </a:extLst>
              </p:cNvPr>
              <p:cNvSpPr txBox="1">
                <a:spLocks noChangeArrowheads="1"/>
              </p:cNvSpPr>
              <p:nvPr/>
            </p:nvSpPr>
            <p:spPr bwMode="auto">
              <a:xfrm>
                <a:off x="4056" y="2523"/>
                <a:ext cx="649"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b="1"/>
                  <a:t>Bank</a:t>
                </a:r>
              </a:p>
              <a:p>
                <a:pPr algn="ctr" eaLnBrk="1" hangingPunct="1">
                  <a:spcBef>
                    <a:spcPct val="0"/>
                  </a:spcBef>
                  <a:buFontTx/>
                  <a:buNone/>
                </a:pPr>
                <a:endParaRPr lang="sv-SE" altLang="sv-SE" sz="1200" b="1"/>
              </a:p>
              <a:p>
                <a:pPr algn="ctr" eaLnBrk="1" hangingPunct="1">
                  <a:spcBef>
                    <a:spcPct val="0"/>
                  </a:spcBef>
                  <a:buFontTx/>
                  <a:buNone/>
                </a:pPr>
                <a:endParaRPr lang="sv-SE" altLang="sv-SE" sz="1400"/>
              </a:p>
              <a:p>
                <a:pPr algn="ctr" eaLnBrk="1" hangingPunct="1">
                  <a:spcBef>
                    <a:spcPct val="0"/>
                  </a:spcBef>
                  <a:buFontTx/>
                  <a:buNone/>
                </a:pPr>
                <a:r>
                  <a:rPr lang="sv-SE" altLang="sv-SE" sz="1400"/>
                  <a:t>Bankkonto</a:t>
                </a:r>
              </a:p>
            </p:txBody>
          </p:sp>
        </p:grpSp>
        <p:sp>
          <p:nvSpPr>
            <p:cNvPr id="3102" name="AutoShape 114" descr="Bildresultat för svenska myntstapel">
              <a:extLst>
                <a:ext uri="{FF2B5EF4-FFF2-40B4-BE49-F238E27FC236}">
                  <a16:creationId xmlns:a16="http://schemas.microsoft.com/office/drawing/2014/main" id="{8C9E24EB-253D-4349-A76B-948FF002BC80}"/>
                </a:ext>
              </a:extLst>
            </p:cNvPr>
            <p:cNvSpPr>
              <a:spLocks noChangeAspect="1" noChangeArrowheads="1"/>
            </p:cNvSpPr>
            <p:nvPr/>
          </p:nvSpPr>
          <p:spPr bwMode="auto">
            <a:xfrm>
              <a:off x="4551862" y="3215525"/>
              <a:ext cx="304798" cy="30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3103" name="AutoShape 123">
              <a:extLst>
                <a:ext uri="{FF2B5EF4-FFF2-40B4-BE49-F238E27FC236}">
                  <a16:creationId xmlns:a16="http://schemas.microsoft.com/office/drawing/2014/main" id="{AD49A93C-C463-425E-8288-6738663A4C89}"/>
                </a:ext>
              </a:extLst>
            </p:cNvPr>
            <p:cNvSpPr>
              <a:spLocks noChangeArrowheads="1"/>
            </p:cNvSpPr>
            <p:nvPr/>
          </p:nvSpPr>
          <p:spPr bwMode="auto">
            <a:xfrm>
              <a:off x="3190486" y="3654735"/>
              <a:ext cx="360361" cy="433504"/>
            </a:xfrm>
            <a:prstGeom prst="flowChartDocumen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a:t>Lista</a:t>
              </a:r>
            </a:p>
            <a:p>
              <a:pPr algn="ctr" eaLnBrk="1" hangingPunct="1">
                <a:spcBef>
                  <a:spcPct val="0"/>
                </a:spcBef>
                <a:buFontTx/>
                <a:buNone/>
              </a:pPr>
              <a:endParaRPr lang="sv-SE" altLang="sv-SE" sz="1200"/>
            </a:p>
          </p:txBody>
        </p:sp>
        <p:sp>
          <p:nvSpPr>
            <p:cNvPr id="3104" name="Line 124">
              <a:extLst>
                <a:ext uri="{FF2B5EF4-FFF2-40B4-BE49-F238E27FC236}">
                  <a16:creationId xmlns:a16="http://schemas.microsoft.com/office/drawing/2014/main" id="{30C9B0C3-4B57-40E5-8135-81AB98818207}"/>
                </a:ext>
              </a:extLst>
            </p:cNvPr>
            <p:cNvSpPr>
              <a:spLocks noChangeShapeType="1"/>
            </p:cNvSpPr>
            <p:nvPr/>
          </p:nvSpPr>
          <p:spPr bwMode="auto">
            <a:xfrm flipV="1">
              <a:off x="2901266" y="2962175"/>
              <a:ext cx="1646750" cy="2061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105" name="AutoShape 125">
              <a:extLst>
                <a:ext uri="{FF2B5EF4-FFF2-40B4-BE49-F238E27FC236}">
                  <a16:creationId xmlns:a16="http://schemas.microsoft.com/office/drawing/2014/main" id="{1AEE00EE-042E-4936-A299-B3F4179CC209}"/>
                </a:ext>
              </a:extLst>
            </p:cNvPr>
            <p:cNvSpPr>
              <a:spLocks noChangeArrowheads="1"/>
            </p:cNvSpPr>
            <p:nvPr/>
          </p:nvSpPr>
          <p:spPr bwMode="auto">
            <a:xfrm>
              <a:off x="3045729" y="4663712"/>
              <a:ext cx="360361" cy="433504"/>
            </a:xfrm>
            <a:prstGeom prst="flowChartDocumen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a:t>Lista</a:t>
              </a:r>
            </a:p>
            <a:p>
              <a:pPr algn="ctr" eaLnBrk="1" hangingPunct="1">
                <a:spcBef>
                  <a:spcPct val="0"/>
                </a:spcBef>
                <a:buFontTx/>
                <a:buNone/>
              </a:pPr>
              <a:endParaRPr lang="sv-SE" altLang="sv-SE" sz="1200"/>
            </a:p>
          </p:txBody>
        </p:sp>
        <p:sp>
          <p:nvSpPr>
            <p:cNvPr id="3106" name="Text Box 126">
              <a:extLst>
                <a:ext uri="{FF2B5EF4-FFF2-40B4-BE49-F238E27FC236}">
                  <a16:creationId xmlns:a16="http://schemas.microsoft.com/office/drawing/2014/main" id="{2C4DCD04-C24F-4C68-BC11-47B3DDA0A880}"/>
                </a:ext>
              </a:extLst>
            </p:cNvPr>
            <p:cNvSpPr txBox="1">
              <a:spLocks noChangeArrowheads="1"/>
            </p:cNvSpPr>
            <p:nvPr/>
          </p:nvSpPr>
          <p:spPr bwMode="auto">
            <a:xfrm>
              <a:off x="5350246" y="2824442"/>
              <a:ext cx="1079495" cy="24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000" b="1"/>
                <a:t>Påminnelse</a:t>
              </a:r>
            </a:p>
          </p:txBody>
        </p:sp>
        <p:sp>
          <p:nvSpPr>
            <p:cNvPr id="3107" name="Line 127">
              <a:extLst>
                <a:ext uri="{FF2B5EF4-FFF2-40B4-BE49-F238E27FC236}">
                  <a16:creationId xmlns:a16="http://schemas.microsoft.com/office/drawing/2014/main" id="{0082243D-815F-417D-9A28-23E23E9C1B92}"/>
                </a:ext>
              </a:extLst>
            </p:cNvPr>
            <p:cNvSpPr>
              <a:spLocks noChangeShapeType="1"/>
            </p:cNvSpPr>
            <p:nvPr/>
          </p:nvSpPr>
          <p:spPr bwMode="auto">
            <a:xfrm>
              <a:off x="5665363" y="2606631"/>
              <a:ext cx="184253" cy="26599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cxnSp>
          <p:nvCxnSpPr>
            <p:cNvPr id="3108" name="AutoShape 130">
              <a:extLst>
                <a:ext uri="{FF2B5EF4-FFF2-40B4-BE49-F238E27FC236}">
                  <a16:creationId xmlns:a16="http://schemas.microsoft.com/office/drawing/2014/main" id="{08AC3B2E-AC22-4A20-82D7-2FEAB17CFFD6}"/>
                </a:ext>
              </a:extLst>
            </p:cNvPr>
            <p:cNvCxnSpPr>
              <a:cxnSpLocks noChangeShapeType="1"/>
            </p:cNvCxnSpPr>
            <p:nvPr/>
          </p:nvCxnSpPr>
          <p:spPr bwMode="auto">
            <a:xfrm rot="10800000">
              <a:off x="5638712" y="1973274"/>
              <a:ext cx="2085265" cy="1686944"/>
            </a:xfrm>
            <a:prstGeom prst="curvedConnector3">
              <a:avLst>
                <a:gd name="adj1" fmla="val 2495"/>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09" name="AutoShape 90">
              <a:extLst>
                <a:ext uri="{FF2B5EF4-FFF2-40B4-BE49-F238E27FC236}">
                  <a16:creationId xmlns:a16="http://schemas.microsoft.com/office/drawing/2014/main" id="{866C1083-D157-465A-A11F-1685EB1D8B52}"/>
                </a:ext>
              </a:extLst>
            </p:cNvPr>
            <p:cNvSpPr>
              <a:spLocks noChangeArrowheads="1"/>
            </p:cNvSpPr>
            <p:nvPr/>
          </p:nvSpPr>
          <p:spPr bwMode="auto">
            <a:xfrm>
              <a:off x="6163089" y="2474891"/>
              <a:ext cx="720722" cy="661952"/>
            </a:xfrm>
            <a:prstGeom prst="foldedCorner">
              <a:avLst>
                <a:gd name="adj" fmla="val 12500"/>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a:t>Faktura</a:t>
              </a:r>
            </a:p>
            <a:p>
              <a:pPr algn="ctr" eaLnBrk="1" hangingPunct="1">
                <a:spcBef>
                  <a:spcPct val="0"/>
                </a:spcBef>
                <a:buFontTx/>
                <a:buNone/>
              </a:pPr>
              <a:r>
                <a:rPr lang="sv-SE" altLang="sv-SE" sz="600"/>
                <a:t> </a:t>
              </a:r>
            </a:p>
            <a:p>
              <a:pPr algn="ctr" eaLnBrk="1" hangingPunct="1">
                <a:spcBef>
                  <a:spcPct val="0"/>
                </a:spcBef>
                <a:buFontTx/>
                <a:buNone/>
              </a:pPr>
              <a:r>
                <a:rPr lang="sv-SE" altLang="sv-SE" sz="1000"/>
                <a:t>BG</a:t>
              </a:r>
            </a:p>
            <a:p>
              <a:pPr algn="ctr" eaLnBrk="1" hangingPunct="1">
                <a:spcBef>
                  <a:spcPct val="0"/>
                </a:spcBef>
                <a:buFontTx/>
                <a:buNone/>
              </a:pPr>
              <a:r>
                <a:rPr lang="sv-SE" altLang="sv-SE" sz="1000"/>
                <a:t>5504-2253</a:t>
              </a:r>
            </a:p>
          </p:txBody>
        </p:sp>
        <p:sp>
          <p:nvSpPr>
            <p:cNvPr id="3110" name="AutoShape 90">
              <a:extLst>
                <a:ext uri="{FF2B5EF4-FFF2-40B4-BE49-F238E27FC236}">
                  <a16:creationId xmlns:a16="http://schemas.microsoft.com/office/drawing/2014/main" id="{1C6344BE-DD28-4C46-BB3A-A518119B42CF}"/>
                </a:ext>
              </a:extLst>
            </p:cNvPr>
            <p:cNvSpPr>
              <a:spLocks noChangeArrowheads="1"/>
            </p:cNvSpPr>
            <p:nvPr/>
          </p:nvSpPr>
          <p:spPr bwMode="auto">
            <a:xfrm>
              <a:off x="4872212" y="3051566"/>
              <a:ext cx="720722" cy="863528"/>
            </a:xfrm>
            <a:prstGeom prst="foldedCorner">
              <a:avLst>
                <a:gd name="adj" fmla="val 12500"/>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dirty="0"/>
                <a:t>Faktura/</a:t>
              </a:r>
              <a:br>
                <a:rPr lang="sv-SE" altLang="sv-SE" sz="1200" dirty="0"/>
              </a:br>
              <a:r>
                <a:rPr lang="sv-SE" altLang="sv-SE" sz="1200" dirty="0"/>
                <a:t>Avisering</a:t>
              </a:r>
            </a:p>
            <a:p>
              <a:pPr algn="ctr" eaLnBrk="1" hangingPunct="1">
                <a:spcBef>
                  <a:spcPct val="0"/>
                </a:spcBef>
                <a:buFontTx/>
                <a:buNone/>
              </a:pPr>
              <a:r>
                <a:rPr lang="sv-SE" altLang="sv-SE" sz="600" dirty="0"/>
                <a:t> </a:t>
              </a:r>
            </a:p>
            <a:p>
              <a:pPr algn="ctr" eaLnBrk="1" hangingPunct="1">
                <a:spcBef>
                  <a:spcPct val="0"/>
                </a:spcBef>
                <a:buFontTx/>
                <a:buNone/>
              </a:pPr>
              <a:r>
                <a:rPr lang="sv-SE" altLang="sv-SE" sz="1000" dirty="0"/>
                <a:t>BG</a:t>
              </a:r>
            </a:p>
            <a:p>
              <a:pPr algn="ctr" eaLnBrk="1" hangingPunct="1">
                <a:spcBef>
                  <a:spcPct val="0"/>
                </a:spcBef>
                <a:buFontTx/>
                <a:buNone/>
              </a:pPr>
              <a:r>
                <a:rPr lang="sv-SE" altLang="sv-SE" sz="1000" dirty="0"/>
                <a:t>836-1081</a:t>
              </a:r>
            </a:p>
          </p:txBody>
        </p:sp>
        <p:sp>
          <p:nvSpPr>
            <p:cNvPr id="3111" name="AutoShape 90">
              <a:extLst>
                <a:ext uri="{FF2B5EF4-FFF2-40B4-BE49-F238E27FC236}">
                  <a16:creationId xmlns:a16="http://schemas.microsoft.com/office/drawing/2014/main" id="{27DDC4BC-798A-4D1C-849C-6B121807B7CF}"/>
                </a:ext>
              </a:extLst>
            </p:cNvPr>
            <p:cNvSpPr>
              <a:spLocks noChangeArrowheads="1"/>
            </p:cNvSpPr>
            <p:nvPr/>
          </p:nvSpPr>
          <p:spPr bwMode="auto">
            <a:xfrm>
              <a:off x="4691982" y="4056481"/>
              <a:ext cx="720722" cy="646286"/>
            </a:xfrm>
            <a:prstGeom prst="foldedCorner">
              <a:avLst>
                <a:gd name="adj" fmla="val 12500"/>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a:t>Faktura</a:t>
              </a:r>
            </a:p>
            <a:p>
              <a:pPr algn="ctr" eaLnBrk="1" hangingPunct="1">
                <a:spcBef>
                  <a:spcPct val="0"/>
                </a:spcBef>
                <a:buFontTx/>
                <a:buNone/>
              </a:pPr>
              <a:r>
                <a:rPr lang="sv-SE" altLang="sv-SE" sz="600"/>
                <a:t> </a:t>
              </a:r>
            </a:p>
            <a:p>
              <a:pPr algn="ctr" eaLnBrk="1" hangingPunct="1">
                <a:spcBef>
                  <a:spcPct val="0"/>
                </a:spcBef>
                <a:buFontTx/>
                <a:buNone/>
              </a:pPr>
              <a:r>
                <a:rPr lang="sv-SE" altLang="sv-SE" sz="1000"/>
                <a:t>BG</a:t>
              </a:r>
            </a:p>
            <a:p>
              <a:pPr algn="ctr" eaLnBrk="1" hangingPunct="1">
                <a:spcBef>
                  <a:spcPct val="0"/>
                </a:spcBef>
                <a:buFontTx/>
                <a:buNone/>
              </a:pPr>
              <a:r>
                <a:rPr lang="sv-SE" altLang="sv-SE" sz="1000"/>
                <a:t>753-3052</a:t>
              </a:r>
            </a:p>
          </p:txBody>
        </p:sp>
        <p:sp>
          <p:nvSpPr>
            <p:cNvPr id="3112" name="Line 124">
              <a:extLst>
                <a:ext uri="{FF2B5EF4-FFF2-40B4-BE49-F238E27FC236}">
                  <a16:creationId xmlns:a16="http://schemas.microsoft.com/office/drawing/2014/main" id="{50774E23-F40D-44AD-88C0-3AF0EBE2F026}"/>
                </a:ext>
              </a:extLst>
            </p:cNvPr>
            <p:cNvSpPr>
              <a:spLocks noChangeShapeType="1"/>
            </p:cNvSpPr>
            <p:nvPr/>
          </p:nvSpPr>
          <p:spPr bwMode="auto">
            <a:xfrm flipV="1">
              <a:off x="3195747" y="2474891"/>
              <a:ext cx="1176331" cy="467965"/>
            </a:xfrm>
            <a:prstGeom prst="line">
              <a:avLst/>
            </a:prstGeom>
            <a:noFill/>
            <a:ln w="9525">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grpSp>
          <p:nvGrpSpPr>
            <p:cNvPr id="3114" name="Grupp 5">
              <a:extLst>
                <a:ext uri="{FF2B5EF4-FFF2-40B4-BE49-F238E27FC236}">
                  <a16:creationId xmlns:a16="http://schemas.microsoft.com/office/drawing/2014/main" id="{6211BF0E-B903-405A-865C-164BB3DC9A33}"/>
                </a:ext>
              </a:extLst>
            </p:cNvPr>
            <p:cNvGrpSpPr>
              <a:grpSpLocks/>
            </p:cNvGrpSpPr>
            <p:nvPr/>
          </p:nvGrpSpPr>
          <p:grpSpPr bwMode="auto">
            <a:xfrm>
              <a:off x="2931491" y="5068187"/>
              <a:ext cx="1518908" cy="669260"/>
              <a:chOff x="5322144" y="5975995"/>
              <a:chExt cx="1518911" cy="669081"/>
            </a:xfrm>
          </p:grpSpPr>
          <p:sp>
            <p:nvSpPr>
              <p:cNvPr id="3142" name="Line 56">
                <a:extLst>
                  <a:ext uri="{FF2B5EF4-FFF2-40B4-BE49-F238E27FC236}">
                    <a16:creationId xmlns:a16="http://schemas.microsoft.com/office/drawing/2014/main" id="{D668B09C-5B6C-4727-9452-552F21FE85C4}"/>
                  </a:ext>
                </a:extLst>
              </p:cNvPr>
              <p:cNvSpPr>
                <a:spLocks noChangeShapeType="1"/>
              </p:cNvSpPr>
              <p:nvPr/>
            </p:nvSpPr>
            <p:spPr bwMode="auto">
              <a:xfrm flipV="1">
                <a:off x="5322144" y="6289861"/>
                <a:ext cx="151288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143" name="Line 76">
                <a:extLst>
                  <a:ext uri="{FF2B5EF4-FFF2-40B4-BE49-F238E27FC236}">
                    <a16:creationId xmlns:a16="http://schemas.microsoft.com/office/drawing/2014/main" id="{804B9E5B-5BE2-497B-8968-830676D097AD}"/>
                  </a:ext>
                </a:extLst>
              </p:cNvPr>
              <p:cNvSpPr>
                <a:spLocks noChangeShapeType="1"/>
              </p:cNvSpPr>
              <p:nvPr/>
            </p:nvSpPr>
            <p:spPr bwMode="auto">
              <a:xfrm>
                <a:off x="5329526" y="6359910"/>
                <a:ext cx="649286"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144" name="Line 81">
                <a:extLst>
                  <a:ext uri="{FF2B5EF4-FFF2-40B4-BE49-F238E27FC236}">
                    <a16:creationId xmlns:a16="http://schemas.microsoft.com/office/drawing/2014/main" id="{18FAA2CE-2AFC-45B2-856B-B4E415400F2E}"/>
                  </a:ext>
                </a:extLst>
              </p:cNvPr>
              <p:cNvSpPr>
                <a:spLocks noChangeShapeType="1"/>
              </p:cNvSpPr>
              <p:nvPr/>
            </p:nvSpPr>
            <p:spPr bwMode="auto">
              <a:xfrm flipH="1">
                <a:off x="5322144" y="6110837"/>
                <a:ext cx="792160" cy="6828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145" name="Text Box 104">
                <a:extLst>
                  <a:ext uri="{FF2B5EF4-FFF2-40B4-BE49-F238E27FC236}">
                    <a16:creationId xmlns:a16="http://schemas.microsoft.com/office/drawing/2014/main" id="{A35493C6-8C80-4844-963A-80013209706D}"/>
                  </a:ext>
                </a:extLst>
              </p:cNvPr>
              <p:cNvSpPr txBox="1">
                <a:spLocks noChangeArrowheads="1"/>
              </p:cNvSpPr>
              <p:nvPr/>
            </p:nvSpPr>
            <p:spPr bwMode="auto">
              <a:xfrm>
                <a:off x="5993801" y="5975995"/>
                <a:ext cx="72072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000" b="1" dirty="0"/>
                  <a:t>BG-data</a:t>
                </a:r>
              </a:p>
            </p:txBody>
          </p:sp>
          <p:sp>
            <p:nvSpPr>
              <p:cNvPr id="3146" name="Text Box 106">
                <a:extLst>
                  <a:ext uri="{FF2B5EF4-FFF2-40B4-BE49-F238E27FC236}">
                    <a16:creationId xmlns:a16="http://schemas.microsoft.com/office/drawing/2014/main" id="{3A4C3F81-DD76-46D0-BC68-7103A68EBAD4}"/>
                  </a:ext>
                </a:extLst>
              </p:cNvPr>
              <p:cNvSpPr txBox="1">
                <a:spLocks noChangeArrowheads="1"/>
              </p:cNvSpPr>
              <p:nvPr/>
            </p:nvSpPr>
            <p:spPr bwMode="auto">
              <a:xfrm>
                <a:off x="5939640" y="6400601"/>
                <a:ext cx="90141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000" b="1"/>
                  <a:t>Påminnelse</a:t>
                </a:r>
              </a:p>
            </p:txBody>
          </p:sp>
        </p:grpSp>
        <p:grpSp>
          <p:nvGrpSpPr>
            <p:cNvPr id="3115" name="Grupp 93">
              <a:extLst>
                <a:ext uri="{FF2B5EF4-FFF2-40B4-BE49-F238E27FC236}">
                  <a16:creationId xmlns:a16="http://schemas.microsoft.com/office/drawing/2014/main" id="{DE5F6941-BD3E-44B5-8913-07E16FB85934}"/>
                </a:ext>
              </a:extLst>
            </p:cNvPr>
            <p:cNvGrpSpPr>
              <a:grpSpLocks/>
            </p:cNvGrpSpPr>
            <p:nvPr/>
          </p:nvGrpSpPr>
          <p:grpSpPr bwMode="auto">
            <a:xfrm>
              <a:off x="3165732" y="2959165"/>
              <a:ext cx="1512881" cy="746916"/>
              <a:chOff x="5322143" y="5935713"/>
              <a:chExt cx="1512884" cy="746717"/>
            </a:xfrm>
          </p:grpSpPr>
          <p:sp>
            <p:nvSpPr>
              <p:cNvPr id="3137" name="Line 56">
                <a:extLst>
                  <a:ext uri="{FF2B5EF4-FFF2-40B4-BE49-F238E27FC236}">
                    <a16:creationId xmlns:a16="http://schemas.microsoft.com/office/drawing/2014/main" id="{66A8A11C-0D0C-46D8-AEC8-A7569CFE0283}"/>
                  </a:ext>
                </a:extLst>
              </p:cNvPr>
              <p:cNvSpPr>
                <a:spLocks noChangeShapeType="1"/>
              </p:cNvSpPr>
              <p:nvPr/>
            </p:nvSpPr>
            <p:spPr bwMode="auto">
              <a:xfrm flipV="1">
                <a:off x="5322144" y="6289861"/>
                <a:ext cx="151288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138" name="Line 76">
                <a:extLst>
                  <a:ext uri="{FF2B5EF4-FFF2-40B4-BE49-F238E27FC236}">
                    <a16:creationId xmlns:a16="http://schemas.microsoft.com/office/drawing/2014/main" id="{BFD742B1-536E-4385-90D2-05790D74A9C2}"/>
                  </a:ext>
                </a:extLst>
              </p:cNvPr>
              <p:cNvSpPr>
                <a:spLocks noChangeShapeType="1"/>
              </p:cNvSpPr>
              <p:nvPr/>
            </p:nvSpPr>
            <p:spPr bwMode="auto">
              <a:xfrm>
                <a:off x="5329526" y="6359910"/>
                <a:ext cx="649286"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139" name="Line 81">
                <a:extLst>
                  <a:ext uri="{FF2B5EF4-FFF2-40B4-BE49-F238E27FC236}">
                    <a16:creationId xmlns:a16="http://schemas.microsoft.com/office/drawing/2014/main" id="{7430BC74-1A83-4DBA-845B-55E136F8C2E0}"/>
                  </a:ext>
                </a:extLst>
              </p:cNvPr>
              <p:cNvSpPr>
                <a:spLocks noChangeShapeType="1"/>
              </p:cNvSpPr>
              <p:nvPr/>
            </p:nvSpPr>
            <p:spPr bwMode="auto">
              <a:xfrm flipH="1">
                <a:off x="5322143" y="6055609"/>
                <a:ext cx="472507" cy="12351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140" name="Text Box 104">
                <a:extLst>
                  <a:ext uri="{FF2B5EF4-FFF2-40B4-BE49-F238E27FC236}">
                    <a16:creationId xmlns:a16="http://schemas.microsoft.com/office/drawing/2014/main" id="{2D07F7C6-AAAE-498D-8BD7-B1FF332E5E9D}"/>
                  </a:ext>
                </a:extLst>
              </p:cNvPr>
              <p:cNvSpPr txBox="1">
                <a:spLocks noChangeArrowheads="1"/>
              </p:cNvSpPr>
              <p:nvPr/>
            </p:nvSpPr>
            <p:spPr bwMode="auto">
              <a:xfrm>
                <a:off x="5647005" y="5935713"/>
                <a:ext cx="72072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000" b="1" dirty="0"/>
                  <a:t>Billmate</a:t>
                </a:r>
              </a:p>
            </p:txBody>
          </p:sp>
          <p:sp>
            <p:nvSpPr>
              <p:cNvPr id="3141" name="Text Box 106">
                <a:extLst>
                  <a:ext uri="{FF2B5EF4-FFF2-40B4-BE49-F238E27FC236}">
                    <a16:creationId xmlns:a16="http://schemas.microsoft.com/office/drawing/2014/main" id="{0ACCBB86-DD36-44C5-B235-0184C155B8C6}"/>
                  </a:ext>
                </a:extLst>
              </p:cNvPr>
              <p:cNvSpPr txBox="1">
                <a:spLocks noChangeArrowheads="1"/>
              </p:cNvSpPr>
              <p:nvPr/>
            </p:nvSpPr>
            <p:spPr bwMode="auto">
              <a:xfrm>
                <a:off x="5901556" y="6437955"/>
                <a:ext cx="90141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000" b="1"/>
                  <a:t>Påminnelse</a:t>
                </a:r>
              </a:p>
            </p:txBody>
          </p:sp>
        </p:grpSp>
        <p:grpSp>
          <p:nvGrpSpPr>
            <p:cNvPr id="3116" name="Grupp 99">
              <a:extLst>
                <a:ext uri="{FF2B5EF4-FFF2-40B4-BE49-F238E27FC236}">
                  <a16:creationId xmlns:a16="http://schemas.microsoft.com/office/drawing/2014/main" id="{6A0398CB-EC5E-4B27-8A9A-BF3775BBFCB6}"/>
                </a:ext>
              </a:extLst>
            </p:cNvPr>
            <p:cNvGrpSpPr>
              <a:grpSpLocks/>
            </p:cNvGrpSpPr>
            <p:nvPr/>
          </p:nvGrpSpPr>
          <p:grpSpPr bwMode="auto">
            <a:xfrm>
              <a:off x="3062201" y="4020873"/>
              <a:ext cx="1518908" cy="669260"/>
              <a:chOff x="5322144" y="5975995"/>
              <a:chExt cx="1518911" cy="669081"/>
            </a:xfrm>
          </p:grpSpPr>
          <p:sp>
            <p:nvSpPr>
              <p:cNvPr id="3132" name="Line 56">
                <a:extLst>
                  <a:ext uri="{FF2B5EF4-FFF2-40B4-BE49-F238E27FC236}">
                    <a16:creationId xmlns:a16="http://schemas.microsoft.com/office/drawing/2014/main" id="{B15B26D7-11FB-475D-AEF4-DEA9C50C7A16}"/>
                  </a:ext>
                </a:extLst>
              </p:cNvPr>
              <p:cNvSpPr>
                <a:spLocks noChangeShapeType="1"/>
              </p:cNvSpPr>
              <p:nvPr/>
            </p:nvSpPr>
            <p:spPr bwMode="auto">
              <a:xfrm flipV="1">
                <a:off x="5322144" y="6289861"/>
                <a:ext cx="151288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133" name="Line 76">
                <a:extLst>
                  <a:ext uri="{FF2B5EF4-FFF2-40B4-BE49-F238E27FC236}">
                    <a16:creationId xmlns:a16="http://schemas.microsoft.com/office/drawing/2014/main" id="{A48B77DD-C13F-4DA1-8B70-6FA02D221FBD}"/>
                  </a:ext>
                </a:extLst>
              </p:cNvPr>
              <p:cNvSpPr>
                <a:spLocks noChangeShapeType="1"/>
              </p:cNvSpPr>
              <p:nvPr/>
            </p:nvSpPr>
            <p:spPr bwMode="auto">
              <a:xfrm>
                <a:off x="5329526" y="6359910"/>
                <a:ext cx="649286"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134" name="Line 81">
                <a:extLst>
                  <a:ext uri="{FF2B5EF4-FFF2-40B4-BE49-F238E27FC236}">
                    <a16:creationId xmlns:a16="http://schemas.microsoft.com/office/drawing/2014/main" id="{F42D3A4C-0E16-4B18-8DE3-FA40057B9B4D}"/>
                  </a:ext>
                </a:extLst>
              </p:cNvPr>
              <p:cNvSpPr>
                <a:spLocks noChangeShapeType="1"/>
              </p:cNvSpPr>
              <p:nvPr/>
            </p:nvSpPr>
            <p:spPr bwMode="auto">
              <a:xfrm flipH="1">
                <a:off x="5322144" y="6110837"/>
                <a:ext cx="792160" cy="6828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135" name="Text Box 104">
                <a:extLst>
                  <a:ext uri="{FF2B5EF4-FFF2-40B4-BE49-F238E27FC236}">
                    <a16:creationId xmlns:a16="http://schemas.microsoft.com/office/drawing/2014/main" id="{B52CED35-6822-456D-8FA3-18053F15D334}"/>
                  </a:ext>
                </a:extLst>
              </p:cNvPr>
              <p:cNvSpPr txBox="1">
                <a:spLocks noChangeArrowheads="1"/>
              </p:cNvSpPr>
              <p:nvPr/>
            </p:nvSpPr>
            <p:spPr bwMode="auto">
              <a:xfrm>
                <a:off x="5993801" y="5975995"/>
                <a:ext cx="72072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000" b="1" dirty="0"/>
                  <a:t>BG-data</a:t>
                </a:r>
              </a:p>
            </p:txBody>
          </p:sp>
          <p:sp>
            <p:nvSpPr>
              <p:cNvPr id="3136" name="Text Box 106">
                <a:extLst>
                  <a:ext uri="{FF2B5EF4-FFF2-40B4-BE49-F238E27FC236}">
                    <a16:creationId xmlns:a16="http://schemas.microsoft.com/office/drawing/2014/main" id="{9B5C38D3-C38C-4824-B0BD-F073349A0D12}"/>
                  </a:ext>
                </a:extLst>
              </p:cNvPr>
              <p:cNvSpPr txBox="1">
                <a:spLocks noChangeArrowheads="1"/>
              </p:cNvSpPr>
              <p:nvPr/>
            </p:nvSpPr>
            <p:spPr bwMode="auto">
              <a:xfrm>
                <a:off x="5939640" y="6400601"/>
                <a:ext cx="90141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000" b="1"/>
                  <a:t>Påminnelse</a:t>
                </a:r>
              </a:p>
            </p:txBody>
          </p:sp>
        </p:grpSp>
        <p:sp>
          <p:nvSpPr>
            <p:cNvPr id="3117" name="Line 73">
              <a:extLst>
                <a:ext uri="{FF2B5EF4-FFF2-40B4-BE49-F238E27FC236}">
                  <a16:creationId xmlns:a16="http://schemas.microsoft.com/office/drawing/2014/main" id="{2F780504-DBBE-4839-BF2A-227BC4E31444}"/>
                </a:ext>
              </a:extLst>
            </p:cNvPr>
            <p:cNvSpPr>
              <a:spLocks noChangeShapeType="1"/>
            </p:cNvSpPr>
            <p:nvPr/>
          </p:nvSpPr>
          <p:spPr bwMode="auto">
            <a:xfrm>
              <a:off x="5932969" y="3726838"/>
              <a:ext cx="1567288" cy="5496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grpSp>
          <p:nvGrpSpPr>
            <p:cNvPr id="3118" name="Grupp 7">
              <a:extLst>
                <a:ext uri="{FF2B5EF4-FFF2-40B4-BE49-F238E27FC236}">
                  <a16:creationId xmlns:a16="http://schemas.microsoft.com/office/drawing/2014/main" id="{7059BDFB-A4BC-432A-B8DB-CC33A53C5BE9}"/>
                </a:ext>
              </a:extLst>
            </p:cNvPr>
            <p:cNvGrpSpPr>
              <a:grpSpLocks/>
            </p:cNvGrpSpPr>
            <p:nvPr/>
          </p:nvGrpSpPr>
          <p:grpSpPr bwMode="auto">
            <a:xfrm>
              <a:off x="7750226" y="1340768"/>
              <a:ext cx="768330" cy="768850"/>
              <a:chOff x="7763240" y="1391199"/>
              <a:chExt cx="768332" cy="768645"/>
            </a:xfrm>
          </p:grpSpPr>
          <p:pic>
            <p:nvPicPr>
              <p:cNvPr id="3130" name="Bildobjekt 2">
                <a:extLst>
                  <a:ext uri="{FF2B5EF4-FFF2-40B4-BE49-F238E27FC236}">
                    <a16:creationId xmlns:a16="http://schemas.microsoft.com/office/drawing/2014/main" id="{274A5B85-3C60-4D02-9616-972F2998A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256" y="1391199"/>
                <a:ext cx="44314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1" name="Text Box 106">
                <a:extLst>
                  <a:ext uri="{FF2B5EF4-FFF2-40B4-BE49-F238E27FC236}">
                    <a16:creationId xmlns:a16="http://schemas.microsoft.com/office/drawing/2014/main" id="{8DC19810-C3F9-4742-B598-F6DEFC2521CB}"/>
                  </a:ext>
                </a:extLst>
              </p:cNvPr>
              <p:cNvSpPr txBox="1">
                <a:spLocks noChangeArrowheads="1"/>
              </p:cNvSpPr>
              <p:nvPr/>
            </p:nvSpPr>
            <p:spPr bwMode="auto">
              <a:xfrm>
                <a:off x="7763240" y="1915369"/>
                <a:ext cx="76833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000" b="1"/>
                  <a:t>OL</a:t>
                </a:r>
              </a:p>
            </p:txBody>
          </p:sp>
        </p:grpSp>
        <p:grpSp>
          <p:nvGrpSpPr>
            <p:cNvPr id="3119" name="Grupp 8">
              <a:extLst>
                <a:ext uri="{FF2B5EF4-FFF2-40B4-BE49-F238E27FC236}">
                  <a16:creationId xmlns:a16="http://schemas.microsoft.com/office/drawing/2014/main" id="{CF6E99D2-43C7-4F34-A6B1-3D0F0FD73804}"/>
                </a:ext>
              </a:extLst>
            </p:cNvPr>
            <p:cNvGrpSpPr>
              <a:grpSpLocks/>
            </p:cNvGrpSpPr>
            <p:nvPr/>
          </p:nvGrpSpPr>
          <p:grpSpPr bwMode="auto">
            <a:xfrm>
              <a:off x="8124150" y="1877936"/>
              <a:ext cx="768330" cy="780276"/>
              <a:chOff x="8353461" y="1551197"/>
              <a:chExt cx="768332" cy="780068"/>
            </a:xfrm>
          </p:grpSpPr>
          <p:sp>
            <p:nvSpPr>
              <p:cNvPr id="3128" name="Text Box 106">
                <a:extLst>
                  <a:ext uri="{FF2B5EF4-FFF2-40B4-BE49-F238E27FC236}">
                    <a16:creationId xmlns:a16="http://schemas.microsoft.com/office/drawing/2014/main" id="{EAF3427C-C5EE-4DF7-8DFD-8319B4EA4AD6}"/>
                  </a:ext>
                </a:extLst>
              </p:cNvPr>
              <p:cNvSpPr txBox="1">
                <a:spLocks noChangeArrowheads="1"/>
              </p:cNvSpPr>
              <p:nvPr/>
            </p:nvSpPr>
            <p:spPr bwMode="auto">
              <a:xfrm>
                <a:off x="8353461" y="2086790"/>
                <a:ext cx="76833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000" b="1"/>
                  <a:t>Skidor</a:t>
                </a:r>
              </a:p>
            </p:txBody>
          </p:sp>
          <p:pic>
            <p:nvPicPr>
              <p:cNvPr id="3129" name="Bildobjekt 109">
                <a:extLst>
                  <a:ext uri="{FF2B5EF4-FFF2-40B4-BE49-F238E27FC236}">
                    <a16:creationId xmlns:a16="http://schemas.microsoft.com/office/drawing/2014/main" id="{ABA39593-D5F9-4F28-9248-7A0103B5E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6449" y="1551197"/>
                <a:ext cx="44314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20" name="Grupp 6">
              <a:extLst>
                <a:ext uri="{FF2B5EF4-FFF2-40B4-BE49-F238E27FC236}">
                  <a16:creationId xmlns:a16="http://schemas.microsoft.com/office/drawing/2014/main" id="{1D8909EC-7E63-448A-A024-218B991AE353}"/>
                </a:ext>
              </a:extLst>
            </p:cNvPr>
            <p:cNvGrpSpPr>
              <a:grpSpLocks/>
            </p:cNvGrpSpPr>
            <p:nvPr/>
          </p:nvGrpSpPr>
          <p:grpSpPr bwMode="auto">
            <a:xfrm>
              <a:off x="7267924" y="1632887"/>
              <a:ext cx="768330" cy="774149"/>
              <a:chOff x="7157471" y="1771028"/>
              <a:chExt cx="768332" cy="773942"/>
            </a:xfrm>
          </p:grpSpPr>
          <p:sp>
            <p:nvSpPr>
              <p:cNvPr id="3126" name="Text Box 106">
                <a:extLst>
                  <a:ext uri="{FF2B5EF4-FFF2-40B4-BE49-F238E27FC236}">
                    <a16:creationId xmlns:a16="http://schemas.microsoft.com/office/drawing/2014/main" id="{631E8AE7-2A0F-45C2-BC7B-642437D95CCD}"/>
                  </a:ext>
                </a:extLst>
              </p:cNvPr>
              <p:cNvSpPr txBox="1">
                <a:spLocks noChangeArrowheads="1"/>
              </p:cNvSpPr>
              <p:nvPr/>
            </p:nvSpPr>
            <p:spPr bwMode="auto">
              <a:xfrm>
                <a:off x="7157471" y="2300495"/>
                <a:ext cx="76833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000" b="1"/>
                  <a:t>Friidrott</a:t>
                </a:r>
              </a:p>
            </p:txBody>
          </p:sp>
          <p:pic>
            <p:nvPicPr>
              <p:cNvPr id="3127" name="Bildobjekt 110">
                <a:extLst>
                  <a:ext uri="{FF2B5EF4-FFF2-40B4-BE49-F238E27FC236}">
                    <a16:creationId xmlns:a16="http://schemas.microsoft.com/office/drawing/2014/main" id="{A4CBF6BE-A3DB-454E-BED3-40217F9C4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063" y="1771028"/>
                <a:ext cx="44314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21" name="Line 75">
              <a:extLst>
                <a:ext uri="{FF2B5EF4-FFF2-40B4-BE49-F238E27FC236}">
                  <a16:creationId xmlns:a16="http://schemas.microsoft.com/office/drawing/2014/main" id="{76983926-D719-452F-9C5B-61684E2E736A}"/>
                </a:ext>
              </a:extLst>
            </p:cNvPr>
            <p:cNvSpPr>
              <a:spLocks noChangeShapeType="1"/>
            </p:cNvSpPr>
            <p:nvPr/>
          </p:nvSpPr>
          <p:spPr bwMode="auto">
            <a:xfrm>
              <a:off x="7699487" y="2406970"/>
              <a:ext cx="415131" cy="88874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122" name="Line 75">
              <a:extLst>
                <a:ext uri="{FF2B5EF4-FFF2-40B4-BE49-F238E27FC236}">
                  <a16:creationId xmlns:a16="http://schemas.microsoft.com/office/drawing/2014/main" id="{31680CC2-5321-4A0F-8547-D2D8FAAC4EB6}"/>
                </a:ext>
              </a:extLst>
            </p:cNvPr>
            <p:cNvSpPr>
              <a:spLocks noChangeShapeType="1"/>
            </p:cNvSpPr>
            <p:nvPr/>
          </p:nvSpPr>
          <p:spPr bwMode="auto">
            <a:xfrm>
              <a:off x="8118784" y="2110879"/>
              <a:ext cx="153514" cy="121295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123" name="Line 75">
              <a:extLst>
                <a:ext uri="{FF2B5EF4-FFF2-40B4-BE49-F238E27FC236}">
                  <a16:creationId xmlns:a16="http://schemas.microsoft.com/office/drawing/2014/main" id="{9FCA0313-A86F-42E3-9F81-DC6A00964F3D}"/>
                </a:ext>
              </a:extLst>
            </p:cNvPr>
            <p:cNvSpPr>
              <a:spLocks noChangeShapeType="1"/>
            </p:cNvSpPr>
            <p:nvPr/>
          </p:nvSpPr>
          <p:spPr bwMode="auto">
            <a:xfrm flipH="1">
              <a:off x="8447332" y="2639494"/>
              <a:ext cx="30412" cy="7578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124" name="Line 124">
              <a:extLst>
                <a:ext uri="{FF2B5EF4-FFF2-40B4-BE49-F238E27FC236}">
                  <a16:creationId xmlns:a16="http://schemas.microsoft.com/office/drawing/2014/main" id="{5B39AD7A-812E-4798-9BE8-09A2A12DAB43}"/>
                </a:ext>
              </a:extLst>
            </p:cNvPr>
            <p:cNvSpPr>
              <a:spLocks noChangeShapeType="1"/>
            </p:cNvSpPr>
            <p:nvPr/>
          </p:nvSpPr>
          <p:spPr bwMode="auto">
            <a:xfrm flipH="1" flipV="1">
              <a:off x="5632502" y="1755480"/>
              <a:ext cx="1542292" cy="91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125" name="AutoShape 123">
              <a:extLst>
                <a:ext uri="{FF2B5EF4-FFF2-40B4-BE49-F238E27FC236}">
                  <a16:creationId xmlns:a16="http://schemas.microsoft.com/office/drawing/2014/main" id="{E853973E-2BAF-4AD1-8676-7327C2FB7511}"/>
                </a:ext>
              </a:extLst>
            </p:cNvPr>
            <p:cNvSpPr>
              <a:spLocks noChangeArrowheads="1"/>
            </p:cNvSpPr>
            <p:nvPr/>
          </p:nvSpPr>
          <p:spPr bwMode="auto">
            <a:xfrm>
              <a:off x="6906133" y="1650746"/>
              <a:ext cx="360361" cy="433504"/>
            </a:xfrm>
            <a:prstGeom prst="flowChartDocumen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a:t>Lista</a:t>
              </a:r>
            </a:p>
            <a:p>
              <a:pPr algn="ctr" eaLnBrk="1" hangingPunct="1">
                <a:spcBef>
                  <a:spcPct val="0"/>
                </a:spcBef>
                <a:buFontTx/>
                <a:buNone/>
              </a:pPr>
              <a:endParaRPr lang="sv-SE" altLang="sv-SE" sz="1200"/>
            </a:p>
          </p:txBody>
        </p:sp>
        <p:sp>
          <p:nvSpPr>
            <p:cNvPr id="86" name="AutoShape 125">
              <a:extLst>
                <a:ext uri="{FF2B5EF4-FFF2-40B4-BE49-F238E27FC236}">
                  <a16:creationId xmlns:a16="http://schemas.microsoft.com/office/drawing/2014/main" id="{01B87229-B342-4C55-995B-2D0378E1DC57}"/>
                </a:ext>
              </a:extLst>
            </p:cNvPr>
            <p:cNvSpPr>
              <a:spLocks noChangeArrowheads="1"/>
            </p:cNvSpPr>
            <p:nvPr/>
          </p:nvSpPr>
          <p:spPr bwMode="auto">
            <a:xfrm>
              <a:off x="3365063" y="2498256"/>
              <a:ext cx="360361" cy="433504"/>
            </a:xfrm>
            <a:prstGeom prst="flowChartDocumen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a:t>Lista</a:t>
              </a:r>
            </a:p>
            <a:p>
              <a:pPr algn="ctr" eaLnBrk="1" hangingPunct="1">
                <a:spcBef>
                  <a:spcPct val="0"/>
                </a:spcBef>
                <a:buFontTx/>
                <a:buNone/>
              </a:pPr>
              <a:endParaRPr lang="sv-SE" altLang="sv-SE" sz="1200"/>
            </a:p>
          </p:txBody>
        </p:sp>
        <p:sp>
          <p:nvSpPr>
            <p:cNvPr id="3" name="Flödesschema: Alternativ process 2">
              <a:extLst>
                <a:ext uri="{FF2B5EF4-FFF2-40B4-BE49-F238E27FC236}">
                  <a16:creationId xmlns:a16="http://schemas.microsoft.com/office/drawing/2014/main" id="{CB29753A-77FA-7997-2E0C-18D5F68491ED}"/>
                </a:ext>
              </a:extLst>
            </p:cNvPr>
            <p:cNvSpPr/>
            <p:nvPr/>
          </p:nvSpPr>
          <p:spPr>
            <a:xfrm>
              <a:off x="3037718" y="1505433"/>
              <a:ext cx="1075202" cy="639980"/>
            </a:xfrm>
            <a:prstGeom prst="flowChartAlternateProcess">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pPr>
              <a:r>
                <a:rPr lang="sv-SE" altLang="sv-SE" sz="1400" b="1" dirty="0">
                  <a:solidFill>
                    <a:schemeClr val="tx1"/>
                  </a:solidFill>
                </a:rPr>
                <a:t>Fakturera</a:t>
              </a:r>
            </a:p>
            <a:p>
              <a:pPr algn="ctr" eaLnBrk="1" hangingPunct="1">
                <a:spcBef>
                  <a:spcPct val="0"/>
                </a:spcBef>
                <a:buFontTx/>
                <a:buNone/>
              </a:pPr>
              <a:r>
                <a:rPr lang="sv-SE" altLang="sv-SE" sz="1200" b="1" dirty="0">
                  <a:solidFill>
                    <a:schemeClr val="tx1"/>
                  </a:solidFill>
                </a:rPr>
                <a:t>- sektions-kassör</a:t>
              </a:r>
            </a:p>
          </p:txBody>
        </p:sp>
      </p:grpSp>
      <p:sp>
        <p:nvSpPr>
          <p:cNvPr id="2" name="Platshållare för bildnummer 1">
            <a:extLst>
              <a:ext uri="{FF2B5EF4-FFF2-40B4-BE49-F238E27FC236}">
                <a16:creationId xmlns:a16="http://schemas.microsoft.com/office/drawing/2014/main" id="{E9311FDD-512A-65C5-43B3-14707EE7F494}"/>
              </a:ext>
            </a:extLst>
          </p:cNvPr>
          <p:cNvSpPr>
            <a:spLocks noGrp="1"/>
          </p:cNvSpPr>
          <p:nvPr>
            <p:ph type="sldNum" sz="quarter" idx="12"/>
          </p:nvPr>
        </p:nvSpPr>
        <p:spPr/>
        <p:txBody>
          <a:bodyPr/>
          <a:lstStyle/>
          <a:p>
            <a:pPr>
              <a:defRPr/>
            </a:pPr>
            <a:fld id="{8C1FC87D-ADE0-4303-A0D4-FC6E7B2724DB}" type="slidenum">
              <a:rPr lang="sv-SE" altLang="sv-SE" smtClean="0"/>
              <a:pPr>
                <a:defRPr/>
              </a:pPr>
              <a:t>13</a:t>
            </a:fld>
            <a:endParaRPr lang="sv-SE" altLang="sv-S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F18FC-93C8-5F8A-5DBC-D1DA33988A30}"/>
              </a:ext>
            </a:extLst>
          </p:cNvPr>
          <p:cNvSpPr>
            <a:spLocks noGrp="1"/>
          </p:cNvSpPr>
          <p:nvPr>
            <p:ph type="title"/>
          </p:nvPr>
        </p:nvSpPr>
        <p:spPr/>
        <p:txBody>
          <a:bodyPr/>
          <a:lstStyle/>
          <a:p>
            <a:r>
              <a:rPr lang="sv-SE" dirty="0"/>
              <a:t>Hur fakturerar vi våra arrangemang bäst</a:t>
            </a:r>
          </a:p>
        </p:txBody>
      </p:sp>
      <p:sp>
        <p:nvSpPr>
          <p:cNvPr id="3" name="Platshållare för innehåll 2">
            <a:extLst>
              <a:ext uri="{FF2B5EF4-FFF2-40B4-BE49-F238E27FC236}">
                <a16:creationId xmlns:a16="http://schemas.microsoft.com/office/drawing/2014/main" id="{54EF5DF0-30C0-04A0-6AFB-7BF686A22449}"/>
              </a:ext>
            </a:extLst>
          </p:cNvPr>
          <p:cNvSpPr>
            <a:spLocks noGrp="1"/>
          </p:cNvSpPr>
          <p:nvPr>
            <p:ph idx="1"/>
          </p:nvPr>
        </p:nvSpPr>
        <p:spPr/>
        <p:txBody>
          <a:bodyPr/>
          <a:lstStyle/>
          <a:p>
            <a:r>
              <a:rPr lang="sv-SE" sz="1800" dirty="0"/>
              <a:t>Fakturor från SAIK (kundfakturor) skapas i flera olika system. Vi använder främst olika tävlingssystem men även Fortnox. För aktiviteter med betalning vid anmälan (kvitto) använder vi både olika tävlingssystem och SportAdmin.</a:t>
            </a:r>
          </a:p>
          <a:p>
            <a:r>
              <a:rPr lang="sv-SE" sz="1800" dirty="0"/>
              <a:t>Bokföringsmässigt är systemen likvärdiga.</a:t>
            </a:r>
          </a:p>
          <a:p>
            <a:pPr lvl="1"/>
            <a:r>
              <a:rPr lang="sv-SE" sz="1400" dirty="0"/>
              <a:t>Det viktiga är att projektansvarig för aktivitet, tävling, etc. följer upp inbetalningar och hanterar påminnelser antingen själv eller via en projektkassör.</a:t>
            </a:r>
          </a:p>
          <a:p>
            <a:r>
              <a:rPr lang="sv-SE" sz="1800" dirty="0"/>
              <a:t>Vid tävling bra med system kopplat till anmälan och tävlingsdatabasen. </a:t>
            </a:r>
          </a:p>
          <a:p>
            <a:pPr lvl="1"/>
            <a:r>
              <a:rPr lang="sv-SE" sz="1400" dirty="0"/>
              <a:t>Flera av dessa system hanterar betalningen och vi får pengarna klumpvis, t.ex veckovis</a:t>
            </a:r>
          </a:p>
          <a:p>
            <a:pPr lvl="1"/>
            <a:r>
              <a:rPr lang="sv-SE" sz="1400" dirty="0"/>
              <a:t>Sker inte fakturering utan deltagare betalar vid anmälan kommer vi att bokföra först när pengarna kommer</a:t>
            </a:r>
          </a:p>
          <a:p>
            <a:pPr lvl="1"/>
            <a:r>
              <a:rPr lang="sv-SE" sz="1400" dirty="0"/>
              <a:t>Projektkassör stämmer av vid fakturering med bokföringsorder, då blir intäkten bokförd till projektet och vi får motsvarande summa på kundfordringar</a:t>
            </a:r>
          </a:p>
          <a:p>
            <a:pPr lvl="1"/>
            <a:r>
              <a:rPr lang="sv-SE" sz="1400" dirty="0"/>
              <a:t>Löpande följs inbetalningar upp varvid utestående kundfordringar räknas ner</a:t>
            </a:r>
          </a:p>
          <a:p>
            <a:r>
              <a:rPr lang="sv-SE" sz="1800" dirty="0"/>
              <a:t>Vid enklare arrangemang som läger eller där tävlingsdata bara hanteras lokalt fungerar SportAdmin väldigt bra, här används avisering </a:t>
            </a:r>
          </a:p>
          <a:p>
            <a:pPr lvl="1"/>
            <a:r>
              <a:rPr lang="sv-SE" sz="1400" dirty="0"/>
              <a:t>Även här måste projektkassör stämma av</a:t>
            </a:r>
          </a:p>
          <a:p>
            <a:r>
              <a:rPr lang="sv-SE" sz="1800" dirty="0"/>
              <a:t>Används Fortnox sker avstämningen automatiskt vid fakturering och betalning. </a:t>
            </a:r>
          </a:p>
          <a:p>
            <a:pPr lvl="1"/>
            <a:r>
              <a:rPr lang="sv-SE" sz="1400" dirty="0"/>
              <a:t>Projektansvarig hanterar fortfarande påminnelser</a:t>
            </a:r>
          </a:p>
          <a:p>
            <a:endParaRPr lang="sv-SE" sz="1800" dirty="0"/>
          </a:p>
        </p:txBody>
      </p:sp>
      <p:sp>
        <p:nvSpPr>
          <p:cNvPr id="4" name="Platshållare för bildnummer 3">
            <a:extLst>
              <a:ext uri="{FF2B5EF4-FFF2-40B4-BE49-F238E27FC236}">
                <a16:creationId xmlns:a16="http://schemas.microsoft.com/office/drawing/2014/main" id="{8EEA41A2-D069-4F4F-34E1-6C38703E7186}"/>
              </a:ext>
            </a:extLst>
          </p:cNvPr>
          <p:cNvSpPr>
            <a:spLocks noGrp="1"/>
          </p:cNvSpPr>
          <p:nvPr>
            <p:ph type="sldNum" sz="quarter" idx="12"/>
          </p:nvPr>
        </p:nvSpPr>
        <p:spPr/>
        <p:txBody>
          <a:bodyPr/>
          <a:lstStyle/>
          <a:p>
            <a:pPr>
              <a:defRPr/>
            </a:pPr>
            <a:fld id="{8C1FC87D-ADE0-4303-A0D4-FC6E7B2724DB}" type="slidenum">
              <a:rPr lang="sv-SE" altLang="sv-SE" smtClean="0"/>
              <a:pPr>
                <a:defRPr/>
              </a:pPr>
              <a:t>14</a:t>
            </a:fld>
            <a:endParaRPr lang="sv-SE" altLang="sv-SE"/>
          </a:p>
        </p:txBody>
      </p:sp>
    </p:spTree>
    <p:extLst>
      <p:ext uri="{BB962C8B-B14F-4D97-AF65-F5344CB8AC3E}">
        <p14:creationId xmlns:p14="http://schemas.microsoft.com/office/powerpoint/2010/main" val="2010550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F18FC-93C8-5F8A-5DBC-D1DA33988A30}"/>
              </a:ext>
            </a:extLst>
          </p:cNvPr>
          <p:cNvSpPr>
            <a:spLocks noGrp="1"/>
          </p:cNvSpPr>
          <p:nvPr>
            <p:ph type="title"/>
          </p:nvPr>
        </p:nvSpPr>
        <p:spPr/>
        <p:txBody>
          <a:bodyPr/>
          <a:lstStyle/>
          <a:p>
            <a:r>
              <a:rPr lang="sv-SE" dirty="0"/>
              <a:t>Hur fungerar KansliService</a:t>
            </a:r>
          </a:p>
        </p:txBody>
      </p:sp>
      <p:sp>
        <p:nvSpPr>
          <p:cNvPr id="3" name="Platshållare för innehåll 2">
            <a:extLst>
              <a:ext uri="{FF2B5EF4-FFF2-40B4-BE49-F238E27FC236}">
                <a16:creationId xmlns:a16="http://schemas.microsoft.com/office/drawing/2014/main" id="{54EF5DF0-30C0-04A0-6AFB-7BF686A22449}"/>
              </a:ext>
            </a:extLst>
          </p:cNvPr>
          <p:cNvSpPr>
            <a:spLocks noGrp="1"/>
          </p:cNvSpPr>
          <p:nvPr>
            <p:ph idx="1"/>
          </p:nvPr>
        </p:nvSpPr>
        <p:spPr/>
        <p:txBody>
          <a:bodyPr/>
          <a:lstStyle/>
          <a:p>
            <a:r>
              <a:rPr lang="sv-SE" sz="1800" dirty="0"/>
              <a:t>KansliService sköter inbetalning av avgifter i samband med anmälan till aktivitet</a:t>
            </a:r>
          </a:p>
          <a:p>
            <a:r>
              <a:rPr lang="sv-SE" sz="1800" dirty="0"/>
              <a:t>Aktivitet skapas i SportAdmin där avgifter och anmälningsalternativ läggs upp</a:t>
            </a:r>
          </a:p>
          <a:p>
            <a:r>
              <a:rPr lang="sv-SE" sz="1800" dirty="0"/>
              <a:t>Inbetalning kan ske med Swish, Bankkort eller faktura till ett factoringbolag (Billmate)</a:t>
            </a:r>
          </a:p>
          <a:p>
            <a:r>
              <a:rPr lang="sv-SE" sz="1800" dirty="0"/>
              <a:t>I samband med betalningen registreras anmälan direkt i SportAdmin</a:t>
            </a:r>
          </a:p>
          <a:p>
            <a:r>
              <a:rPr lang="sv-SE" sz="1800" dirty="0"/>
              <a:t>Inbetalningar överförs löpande (några dagar i taget) till SAIKs BG och vi får då egenfakturor </a:t>
            </a:r>
          </a:p>
          <a:p>
            <a:r>
              <a:rPr lang="sv-SE" sz="1800" dirty="0"/>
              <a:t>Bokföring sker via avstämning av egenfakturorna mot SportAdmins registreringar</a:t>
            </a:r>
          </a:p>
        </p:txBody>
      </p:sp>
      <p:sp>
        <p:nvSpPr>
          <p:cNvPr id="4" name="Platshållare för bildnummer 3">
            <a:extLst>
              <a:ext uri="{FF2B5EF4-FFF2-40B4-BE49-F238E27FC236}">
                <a16:creationId xmlns:a16="http://schemas.microsoft.com/office/drawing/2014/main" id="{79760604-0C02-12FC-5728-38B679A068E7}"/>
              </a:ext>
            </a:extLst>
          </p:cNvPr>
          <p:cNvSpPr>
            <a:spLocks noGrp="1"/>
          </p:cNvSpPr>
          <p:nvPr>
            <p:ph type="sldNum" sz="quarter" idx="12"/>
          </p:nvPr>
        </p:nvSpPr>
        <p:spPr/>
        <p:txBody>
          <a:bodyPr/>
          <a:lstStyle/>
          <a:p>
            <a:pPr>
              <a:defRPr/>
            </a:pPr>
            <a:fld id="{8C1FC87D-ADE0-4303-A0D4-FC6E7B2724DB}" type="slidenum">
              <a:rPr lang="sv-SE" altLang="sv-SE" smtClean="0"/>
              <a:pPr>
                <a:defRPr/>
              </a:pPr>
              <a:t>15</a:t>
            </a:fld>
            <a:endParaRPr lang="sv-SE" altLang="sv-SE"/>
          </a:p>
        </p:txBody>
      </p:sp>
    </p:spTree>
    <p:extLst>
      <p:ext uri="{BB962C8B-B14F-4D97-AF65-F5344CB8AC3E}">
        <p14:creationId xmlns:p14="http://schemas.microsoft.com/office/powerpoint/2010/main" val="2941543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F18FC-93C8-5F8A-5DBC-D1DA33988A30}"/>
              </a:ext>
            </a:extLst>
          </p:cNvPr>
          <p:cNvSpPr>
            <a:spLocks noGrp="1"/>
          </p:cNvSpPr>
          <p:nvPr>
            <p:ph type="title"/>
          </p:nvPr>
        </p:nvSpPr>
        <p:spPr/>
        <p:txBody>
          <a:bodyPr/>
          <a:lstStyle/>
          <a:p>
            <a:r>
              <a:rPr lang="sv-SE" dirty="0"/>
              <a:t>Hur hanteras medlemsavgifterna</a:t>
            </a:r>
          </a:p>
        </p:txBody>
      </p:sp>
      <p:sp>
        <p:nvSpPr>
          <p:cNvPr id="3" name="Platshållare för innehåll 2">
            <a:extLst>
              <a:ext uri="{FF2B5EF4-FFF2-40B4-BE49-F238E27FC236}">
                <a16:creationId xmlns:a16="http://schemas.microsoft.com/office/drawing/2014/main" id="{54EF5DF0-30C0-04A0-6AFB-7BF686A22449}"/>
              </a:ext>
            </a:extLst>
          </p:cNvPr>
          <p:cNvSpPr>
            <a:spLocks noGrp="1"/>
          </p:cNvSpPr>
          <p:nvPr>
            <p:ph idx="1"/>
          </p:nvPr>
        </p:nvSpPr>
        <p:spPr/>
        <p:txBody>
          <a:bodyPr/>
          <a:lstStyle/>
          <a:p>
            <a:r>
              <a:rPr lang="sv-SE" sz="1800" dirty="0"/>
              <a:t>Medlemsavgifter sköts via KansliService</a:t>
            </a:r>
          </a:p>
          <a:p>
            <a:r>
              <a:rPr lang="sv-SE" sz="1800" dirty="0"/>
              <a:t>Medlemsansvariga lägger upp års- och sektionsavgifterna kopplade till medlemskap i olika grupper</a:t>
            </a:r>
          </a:p>
          <a:p>
            <a:pPr lvl="1"/>
            <a:r>
              <a:rPr lang="sv-SE" sz="1400" dirty="0"/>
              <a:t>De som saknar email eller är avgiftsbefriade får särskild hantering</a:t>
            </a:r>
          </a:p>
          <a:p>
            <a:r>
              <a:rPr lang="sv-SE" sz="1800" dirty="0"/>
              <a:t>Medlemmen får en avi (erbjudande) om medlemskap i klubben och kan betala med Swish, Bankkort eller faktura till factoringbolaget (Billmate)</a:t>
            </a:r>
          </a:p>
          <a:p>
            <a:r>
              <a:rPr lang="sv-SE" sz="1800" dirty="0"/>
              <a:t>Vid betalning kommer medlemsregistret direkt att uppdateras</a:t>
            </a:r>
          </a:p>
          <a:p>
            <a:r>
              <a:rPr lang="sv-SE" sz="1800" dirty="0"/>
              <a:t>Factoringbolaget betalar oss löpande, cirka veckovis</a:t>
            </a:r>
          </a:p>
          <a:p>
            <a:r>
              <a:rPr lang="sv-SE" sz="1800" dirty="0"/>
              <a:t>Intäkterna bokförs löpande av bokföringsansvarig </a:t>
            </a:r>
          </a:p>
        </p:txBody>
      </p:sp>
      <p:sp>
        <p:nvSpPr>
          <p:cNvPr id="4" name="Platshållare för bildnummer 3">
            <a:extLst>
              <a:ext uri="{FF2B5EF4-FFF2-40B4-BE49-F238E27FC236}">
                <a16:creationId xmlns:a16="http://schemas.microsoft.com/office/drawing/2014/main" id="{58A3E8CA-6EC0-789B-E479-A6416BF9A272}"/>
              </a:ext>
            </a:extLst>
          </p:cNvPr>
          <p:cNvSpPr>
            <a:spLocks noGrp="1"/>
          </p:cNvSpPr>
          <p:nvPr>
            <p:ph type="sldNum" sz="quarter" idx="12"/>
          </p:nvPr>
        </p:nvSpPr>
        <p:spPr/>
        <p:txBody>
          <a:bodyPr/>
          <a:lstStyle/>
          <a:p>
            <a:pPr>
              <a:defRPr/>
            </a:pPr>
            <a:fld id="{8C1FC87D-ADE0-4303-A0D4-FC6E7B2724DB}" type="slidenum">
              <a:rPr lang="sv-SE" altLang="sv-SE" smtClean="0"/>
              <a:pPr>
                <a:defRPr/>
              </a:pPr>
              <a:t>16</a:t>
            </a:fld>
            <a:endParaRPr lang="sv-SE" altLang="sv-SE"/>
          </a:p>
        </p:txBody>
      </p:sp>
    </p:spTree>
    <p:extLst>
      <p:ext uri="{BB962C8B-B14F-4D97-AF65-F5344CB8AC3E}">
        <p14:creationId xmlns:p14="http://schemas.microsoft.com/office/powerpoint/2010/main" val="1223323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F18FC-93C8-5F8A-5DBC-D1DA33988A30}"/>
              </a:ext>
            </a:extLst>
          </p:cNvPr>
          <p:cNvSpPr>
            <a:spLocks noGrp="1"/>
          </p:cNvSpPr>
          <p:nvPr>
            <p:ph type="title"/>
          </p:nvPr>
        </p:nvSpPr>
        <p:spPr/>
        <p:txBody>
          <a:bodyPr/>
          <a:lstStyle/>
          <a:p>
            <a:r>
              <a:rPr lang="sv-SE" dirty="0"/>
              <a:t>När ska vi fakturera via Fortnox</a:t>
            </a:r>
          </a:p>
        </p:txBody>
      </p:sp>
      <p:sp>
        <p:nvSpPr>
          <p:cNvPr id="3" name="Platshållare för innehåll 2">
            <a:extLst>
              <a:ext uri="{FF2B5EF4-FFF2-40B4-BE49-F238E27FC236}">
                <a16:creationId xmlns:a16="http://schemas.microsoft.com/office/drawing/2014/main" id="{54EF5DF0-30C0-04A0-6AFB-7BF686A22449}"/>
              </a:ext>
            </a:extLst>
          </p:cNvPr>
          <p:cNvSpPr>
            <a:spLocks noGrp="1"/>
          </p:cNvSpPr>
          <p:nvPr>
            <p:ph idx="1"/>
          </p:nvPr>
        </p:nvSpPr>
        <p:spPr>
          <a:xfrm>
            <a:off x="457200" y="1052736"/>
            <a:ext cx="8167936" cy="5329237"/>
          </a:xfrm>
        </p:spPr>
        <p:txBody>
          <a:bodyPr/>
          <a:lstStyle/>
          <a:p>
            <a:r>
              <a:rPr lang="sv-SE" sz="2000" dirty="0"/>
              <a:t>Fortnox passar bäst när </a:t>
            </a:r>
          </a:p>
          <a:p>
            <a:pPr lvl="1"/>
            <a:r>
              <a:rPr lang="sv-SE" sz="1800" dirty="0"/>
              <a:t>betalningen ska ske i efterhand</a:t>
            </a:r>
          </a:p>
          <a:p>
            <a:pPr lvl="1"/>
            <a:r>
              <a:rPr lang="sv-SE" sz="1800" dirty="0"/>
              <a:t>det saknas struktur på olika avgifter (går ej att automatisera)</a:t>
            </a:r>
          </a:p>
          <a:p>
            <a:pPr lvl="1"/>
            <a:r>
              <a:rPr lang="sv-SE" sz="1800" dirty="0"/>
              <a:t>det är ett fåtal fakturor</a:t>
            </a:r>
          </a:p>
          <a:p>
            <a:pPr lvl="1"/>
            <a:r>
              <a:rPr lang="sv-SE" sz="1800" dirty="0"/>
              <a:t>vi inte har massa sidoinformation som ska skickas med</a:t>
            </a:r>
          </a:p>
          <a:p>
            <a:pPr lvl="1"/>
            <a:endParaRPr lang="sv-SE" sz="1800" dirty="0"/>
          </a:p>
        </p:txBody>
      </p:sp>
      <p:sp>
        <p:nvSpPr>
          <p:cNvPr id="4" name="Platshållare för bildnummer 3">
            <a:extLst>
              <a:ext uri="{FF2B5EF4-FFF2-40B4-BE49-F238E27FC236}">
                <a16:creationId xmlns:a16="http://schemas.microsoft.com/office/drawing/2014/main" id="{A7442479-20C9-7DF9-B80D-8B1A452EDD28}"/>
              </a:ext>
            </a:extLst>
          </p:cNvPr>
          <p:cNvSpPr>
            <a:spLocks noGrp="1"/>
          </p:cNvSpPr>
          <p:nvPr>
            <p:ph type="sldNum" sz="quarter" idx="12"/>
          </p:nvPr>
        </p:nvSpPr>
        <p:spPr/>
        <p:txBody>
          <a:bodyPr/>
          <a:lstStyle/>
          <a:p>
            <a:pPr>
              <a:defRPr/>
            </a:pPr>
            <a:fld id="{8C1FC87D-ADE0-4303-A0D4-FC6E7B2724DB}" type="slidenum">
              <a:rPr lang="sv-SE" altLang="sv-SE" smtClean="0"/>
              <a:pPr>
                <a:defRPr/>
              </a:pPr>
              <a:t>17</a:t>
            </a:fld>
            <a:endParaRPr lang="sv-SE" altLang="sv-SE"/>
          </a:p>
        </p:txBody>
      </p:sp>
    </p:spTree>
    <p:extLst>
      <p:ext uri="{BB962C8B-B14F-4D97-AF65-F5344CB8AC3E}">
        <p14:creationId xmlns:p14="http://schemas.microsoft.com/office/powerpoint/2010/main" val="3056289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88816-284D-CB6D-4A8A-B5DAAE4031B4}"/>
              </a:ext>
            </a:extLst>
          </p:cNvPr>
          <p:cNvSpPr>
            <a:spLocks noGrp="1"/>
          </p:cNvSpPr>
          <p:nvPr>
            <p:ph type="title"/>
          </p:nvPr>
        </p:nvSpPr>
        <p:spPr/>
        <p:txBody>
          <a:bodyPr/>
          <a:lstStyle/>
          <a:p>
            <a:r>
              <a:rPr lang="sv-SE" dirty="0"/>
              <a:t>Principer bokföringar</a:t>
            </a:r>
          </a:p>
        </p:txBody>
      </p:sp>
      <p:sp>
        <p:nvSpPr>
          <p:cNvPr id="3" name="Platshållare för innehåll 2">
            <a:extLst>
              <a:ext uri="{FF2B5EF4-FFF2-40B4-BE49-F238E27FC236}">
                <a16:creationId xmlns:a16="http://schemas.microsoft.com/office/drawing/2014/main" id="{9C409D30-A2BB-452F-BAFD-FF84A0D287EB}"/>
              </a:ext>
            </a:extLst>
          </p:cNvPr>
          <p:cNvSpPr>
            <a:spLocks noGrp="1"/>
          </p:cNvSpPr>
          <p:nvPr>
            <p:ph idx="1"/>
          </p:nvPr>
        </p:nvSpPr>
        <p:spPr/>
        <p:txBody>
          <a:bodyPr/>
          <a:lstStyle/>
          <a:p>
            <a:pPr>
              <a:buFont typeface="Symbol" panose="05050102010706020507" pitchFamily="18" charset="2"/>
              <a:buChar char=""/>
              <a:tabLst>
                <a:tab pos="810260" algn="l"/>
                <a:tab pos="2171700" algn="l"/>
              </a:tabLst>
            </a:pPr>
            <a:r>
              <a:rPr lang="sv-SE" sz="1800" dirty="0">
                <a:effectLst/>
                <a:latin typeface="Calibri" panose="020F0502020204030204" pitchFamily="34" charset="0"/>
                <a:ea typeface="Times New Roman" panose="02020603050405020304" pitchFamily="18" charset="0"/>
                <a:cs typeface="Calibri" panose="020F0502020204030204" pitchFamily="34" charset="0"/>
              </a:rPr>
              <a:t>bokföringen följer fakturametoden (”bokför först, fakturera/betala sedan”)</a:t>
            </a:r>
          </a:p>
          <a:p>
            <a:pPr marL="342900" lvl="0" indent="-342900">
              <a:buFont typeface="Symbol" panose="05050102010706020507" pitchFamily="18" charset="2"/>
              <a:buChar char=""/>
              <a:tabLst>
                <a:tab pos="810260" algn="l"/>
                <a:tab pos="2171700" algn="l"/>
              </a:tabLst>
            </a:pP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tabLst>
                <a:tab pos="810260" algn="l"/>
                <a:tab pos="2171700" algn="l"/>
              </a:tabLst>
            </a:pPr>
            <a:r>
              <a:rPr lang="sv-SE" sz="1800" dirty="0">
                <a:latin typeface="Calibri" panose="020F0502020204030204" pitchFamily="34" charset="0"/>
                <a:ea typeface="Times New Roman" panose="02020603050405020304" pitchFamily="18" charset="0"/>
                <a:cs typeface="Calibri" panose="020F0502020204030204" pitchFamily="34" charset="0"/>
              </a:rPr>
              <a:t>Det är sektionsordförande och sektionskassör som är ansvarig för att resp bokföring är korrekt</a:t>
            </a:r>
          </a:p>
          <a:p>
            <a:pPr marL="342900" lvl="0" indent="-342900">
              <a:buFont typeface="Symbol" panose="05050102010706020507" pitchFamily="18" charset="2"/>
              <a:buChar char=""/>
              <a:tabLst>
                <a:tab pos="810260" algn="l"/>
                <a:tab pos="2171700" algn="l"/>
              </a:tabLst>
            </a:pPr>
            <a:r>
              <a:rPr lang="sv-SE" sz="1800" dirty="0">
                <a:effectLst/>
                <a:latin typeface="Calibri" panose="020F0502020204030204" pitchFamily="34" charset="0"/>
                <a:ea typeface="Times New Roman" panose="02020603050405020304" pitchFamily="18" charset="0"/>
                <a:cs typeface="Calibri" panose="020F0502020204030204" pitchFamily="34" charset="0"/>
              </a:rPr>
              <a:t>Bokföringsansvarig och klubbkassör tillhandahåller aktuella rapporter samt anger till vilken dag rapporterna är uppdaterade</a:t>
            </a:r>
          </a:p>
          <a:p>
            <a:pPr marL="342900" lvl="0" indent="-342900">
              <a:buFont typeface="Symbol" panose="05050102010706020507" pitchFamily="18" charset="2"/>
              <a:buChar char=""/>
              <a:tabLst>
                <a:tab pos="810260" algn="l"/>
                <a:tab pos="2171700" algn="l"/>
              </a:tabLst>
            </a:pPr>
            <a:r>
              <a:rPr lang="sv-SE" sz="1800" dirty="0">
                <a:latin typeface="Calibri" panose="020F0502020204030204" pitchFamily="34" charset="0"/>
                <a:ea typeface="Times New Roman" panose="02020603050405020304" pitchFamily="18" charset="0"/>
                <a:cs typeface="Calibri" panose="020F0502020204030204" pitchFamily="34" charset="0"/>
              </a:rPr>
              <a:t>Bokföringsrapporter och justeringar ska normalt ske månadsvis</a:t>
            </a:r>
          </a:p>
          <a:p>
            <a:pPr marL="342900" lvl="0" indent="-342900">
              <a:buFont typeface="Symbol" panose="05050102010706020507" pitchFamily="18" charset="2"/>
              <a:buChar char=""/>
              <a:tabLst>
                <a:tab pos="810260" algn="l"/>
                <a:tab pos="2171700" algn="l"/>
              </a:tabLst>
            </a:pP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tabLst>
                <a:tab pos="810260" algn="l"/>
                <a:tab pos="2171700" algn="l"/>
              </a:tabLst>
            </a:pPr>
            <a:r>
              <a:rPr lang="sv-SE" sz="1800" dirty="0">
                <a:effectLst/>
                <a:latin typeface="Calibri" panose="020F0502020204030204" pitchFamily="34" charset="0"/>
                <a:ea typeface="Times New Roman" panose="02020603050405020304" pitchFamily="18" charset="0"/>
                <a:cs typeface="Calibri" panose="020F0502020204030204" pitchFamily="34" charset="0"/>
              </a:rPr>
              <a:t>Sektionskassör ska meddela hur swish-intäkter, intäkter på tävlingskonto eller motsvarande ska bokföras, vid varje bokföring reduceras swish-kontot/tävlings-konto med summan som förs över till huvudkontot</a:t>
            </a:r>
          </a:p>
          <a:p>
            <a:pPr marL="342900" lvl="0" indent="-342900">
              <a:buFont typeface="Symbol" panose="05050102010706020507" pitchFamily="18" charset="2"/>
              <a:buChar char=""/>
              <a:tabLst>
                <a:tab pos="810260" algn="l"/>
                <a:tab pos="2171700" algn="l"/>
              </a:tabLst>
            </a:pP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sv-SE" dirty="0"/>
          </a:p>
        </p:txBody>
      </p:sp>
      <p:sp>
        <p:nvSpPr>
          <p:cNvPr id="4" name="Platshållare för bildnummer 3">
            <a:extLst>
              <a:ext uri="{FF2B5EF4-FFF2-40B4-BE49-F238E27FC236}">
                <a16:creationId xmlns:a16="http://schemas.microsoft.com/office/drawing/2014/main" id="{6E2D66A3-33D4-D89B-2E17-8985496AE7C6}"/>
              </a:ext>
            </a:extLst>
          </p:cNvPr>
          <p:cNvSpPr>
            <a:spLocks noGrp="1"/>
          </p:cNvSpPr>
          <p:nvPr>
            <p:ph type="sldNum" sz="quarter" idx="12"/>
          </p:nvPr>
        </p:nvSpPr>
        <p:spPr/>
        <p:txBody>
          <a:bodyPr/>
          <a:lstStyle/>
          <a:p>
            <a:pPr>
              <a:defRPr/>
            </a:pPr>
            <a:fld id="{8C1FC87D-ADE0-4303-A0D4-FC6E7B2724DB}" type="slidenum">
              <a:rPr lang="sv-SE" altLang="sv-SE" smtClean="0"/>
              <a:pPr>
                <a:defRPr/>
              </a:pPr>
              <a:t>18</a:t>
            </a:fld>
            <a:endParaRPr lang="sv-SE" altLang="sv-SE"/>
          </a:p>
        </p:txBody>
      </p:sp>
    </p:spTree>
    <p:extLst>
      <p:ext uri="{BB962C8B-B14F-4D97-AF65-F5344CB8AC3E}">
        <p14:creationId xmlns:p14="http://schemas.microsoft.com/office/powerpoint/2010/main" val="649740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BA6B754-5002-45AB-A6F2-5037105F0E3D}"/>
              </a:ext>
            </a:extLst>
          </p:cNvPr>
          <p:cNvSpPr>
            <a:spLocks noGrp="1" noChangeArrowheads="1"/>
          </p:cNvSpPr>
          <p:nvPr>
            <p:ph type="title"/>
          </p:nvPr>
        </p:nvSpPr>
        <p:spPr/>
        <p:txBody>
          <a:bodyPr/>
          <a:lstStyle/>
          <a:p>
            <a:pPr eaLnBrk="1" hangingPunct="1"/>
            <a:r>
              <a:rPr lang="sv-SE" altLang="sv-SE" sz="3200" dirty="0"/>
              <a:t>Flöde för bokföringsorder</a:t>
            </a:r>
          </a:p>
        </p:txBody>
      </p:sp>
      <p:grpSp>
        <p:nvGrpSpPr>
          <p:cNvPr id="7" name="Grupp 6">
            <a:extLst>
              <a:ext uri="{FF2B5EF4-FFF2-40B4-BE49-F238E27FC236}">
                <a16:creationId xmlns:a16="http://schemas.microsoft.com/office/drawing/2014/main" id="{6799299D-2D87-014F-4938-00DFF0C7294A}"/>
              </a:ext>
            </a:extLst>
          </p:cNvPr>
          <p:cNvGrpSpPr/>
          <p:nvPr/>
        </p:nvGrpSpPr>
        <p:grpSpPr>
          <a:xfrm>
            <a:off x="383623" y="1268760"/>
            <a:ext cx="8470831" cy="1890281"/>
            <a:chOff x="383623" y="1268760"/>
            <a:chExt cx="8470831" cy="1890281"/>
          </a:xfrm>
        </p:grpSpPr>
        <p:sp>
          <p:nvSpPr>
            <p:cNvPr id="21" name="Flödesschema: Process 20">
              <a:extLst>
                <a:ext uri="{FF2B5EF4-FFF2-40B4-BE49-F238E27FC236}">
                  <a16:creationId xmlns:a16="http://schemas.microsoft.com/office/drawing/2014/main" id="{FF92B282-C7C8-38F0-9365-14D41C955CCF}"/>
                </a:ext>
              </a:extLst>
            </p:cNvPr>
            <p:cNvSpPr/>
            <p:nvPr/>
          </p:nvSpPr>
          <p:spPr>
            <a:xfrm>
              <a:off x="2627249" y="1268760"/>
              <a:ext cx="3769073" cy="1890281"/>
            </a:xfrm>
            <a:prstGeom prst="flowChartProcess">
              <a:avLst/>
            </a:prstGeom>
            <a:solidFill>
              <a:srgbClr val="FFDF9F"/>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sv-SE" sz="1400" b="1" dirty="0">
                  <a:solidFill>
                    <a:srgbClr val="996633"/>
                  </a:solidFill>
                </a:rPr>
                <a:t>Ansvarig: </a:t>
              </a:r>
              <a:r>
                <a:rPr lang="sv-SE" sz="1200" b="1" dirty="0">
                  <a:solidFill>
                    <a:srgbClr val="996633"/>
                  </a:solidFill>
                </a:rPr>
                <a:t>Aktivitetsansvarig, Sektionskassör</a:t>
              </a:r>
              <a:endParaRPr lang="sv-SE" sz="1400" b="1" dirty="0">
                <a:solidFill>
                  <a:srgbClr val="996633"/>
                </a:solidFill>
              </a:endParaRPr>
            </a:p>
          </p:txBody>
        </p:sp>
        <p:sp>
          <p:nvSpPr>
            <p:cNvPr id="22" name="Flödesschema: Process 21">
              <a:extLst>
                <a:ext uri="{FF2B5EF4-FFF2-40B4-BE49-F238E27FC236}">
                  <a16:creationId xmlns:a16="http://schemas.microsoft.com/office/drawing/2014/main" id="{76168B2F-533D-9DFF-D909-9A39FE2775BA}"/>
                </a:ext>
              </a:extLst>
            </p:cNvPr>
            <p:cNvSpPr/>
            <p:nvPr/>
          </p:nvSpPr>
          <p:spPr>
            <a:xfrm>
              <a:off x="6516752" y="1268760"/>
              <a:ext cx="2337702" cy="1890281"/>
            </a:xfrm>
            <a:prstGeom prst="flowChartProcess">
              <a:avLst/>
            </a:prstGeom>
            <a:solidFill>
              <a:srgbClr val="FFDF9F"/>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sv-SE" sz="1400" b="1" dirty="0">
                  <a:solidFill>
                    <a:srgbClr val="996633"/>
                  </a:solidFill>
                </a:rPr>
                <a:t>Ansvarig: </a:t>
              </a:r>
              <a:r>
                <a:rPr lang="sv-SE" sz="1200" b="1" dirty="0">
                  <a:solidFill>
                    <a:srgbClr val="996633"/>
                  </a:solidFill>
                </a:rPr>
                <a:t>Bokföringsansv</a:t>
              </a:r>
              <a:endParaRPr lang="sv-SE" sz="1400" b="1" dirty="0">
                <a:solidFill>
                  <a:srgbClr val="996633"/>
                </a:solidFill>
              </a:endParaRPr>
            </a:p>
          </p:txBody>
        </p:sp>
        <p:sp>
          <p:nvSpPr>
            <p:cNvPr id="4132" name="Text Box 4">
              <a:extLst>
                <a:ext uri="{FF2B5EF4-FFF2-40B4-BE49-F238E27FC236}">
                  <a16:creationId xmlns:a16="http://schemas.microsoft.com/office/drawing/2014/main" id="{233ADDD0-39FB-4445-97B8-7CB6279C225F}"/>
                </a:ext>
              </a:extLst>
            </p:cNvPr>
            <p:cNvSpPr txBox="1">
              <a:spLocks noChangeArrowheads="1"/>
            </p:cNvSpPr>
            <p:nvPr/>
          </p:nvSpPr>
          <p:spPr bwMode="auto">
            <a:xfrm>
              <a:off x="383623" y="1619385"/>
              <a:ext cx="259397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400" b="1" dirty="0"/>
                <a:t>Bokföringsorder</a:t>
              </a:r>
            </a:p>
            <a:p>
              <a:pPr eaLnBrk="1" hangingPunct="1">
                <a:spcBef>
                  <a:spcPct val="0"/>
                </a:spcBef>
                <a:buFontTx/>
                <a:buNone/>
              </a:pPr>
              <a:r>
                <a:rPr lang="sv-SE" altLang="sv-SE" sz="1200" b="1" dirty="0"/>
                <a:t>(ej utbetalning av pengar)</a:t>
              </a:r>
            </a:p>
            <a:p>
              <a:pPr lvl="1" indent="-25400" eaLnBrk="1" hangingPunct="1">
                <a:spcBef>
                  <a:spcPct val="0"/>
                </a:spcBef>
                <a:buFontTx/>
                <a:buChar char="-"/>
              </a:pPr>
              <a:r>
                <a:rPr lang="sv-SE" altLang="sv-SE" sz="1200" b="1" dirty="0"/>
                <a:t> uttag individstöd</a:t>
              </a:r>
            </a:p>
            <a:p>
              <a:pPr lvl="1" indent="-25400" eaLnBrk="1" hangingPunct="1">
                <a:spcBef>
                  <a:spcPct val="0"/>
                </a:spcBef>
                <a:buFontTx/>
                <a:buChar char="-"/>
              </a:pPr>
              <a:r>
                <a:rPr lang="sv-SE" altLang="sv-SE" sz="1200" b="1" dirty="0"/>
                <a:t> föräldraarvode</a:t>
              </a:r>
            </a:p>
            <a:p>
              <a:pPr lvl="1" indent="-25400" eaLnBrk="1" hangingPunct="1">
                <a:spcBef>
                  <a:spcPct val="0"/>
                </a:spcBef>
                <a:buFontTx/>
                <a:buChar char="-"/>
              </a:pPr>
              <a:r>
                <a:rPr lang="sv-SE" altLang="sv-SE" sz="1200" b="1" dirty="0"/>
                <a:t> omkontering</a:t>
              </a:r>
              <a:endParaRPr lang="sv-SE" altLang="sv-SE" sz="800" b="1" dirty="0"/>
            </a:p>
          </p:txBody>
        </p:sp>
        <p:sp>
          <p:nvSpPr>
            <p:cNvPr id="4136" name="Text Box 8">
              <a:extLst>
                <a:ext uri="{FF2B5EF4-FFF2-40B4-BE49-F238E27FC236}">
                  <a16:creationId xmlns:a16="http://schemas.microsoft.com/office/drawing/2014/main" id="{467AD593-A949-4F3C-943F-BCAB9C917116}"/>
                </a:ext>
              </a:extLst>
            </p:cNvPr>
            <p:cNvSpPr txBox="1">
              <a:spLocks noChangeArrowheads="1"/>
            </p:cNvSpPr>
            <p:nvPr/>
          </p:nvSpPr>
          <p:spPr bwMode="auto">
            <a:xfrm>
              <a:off x="2747678" y="1671224"/>
              <a:ext cx="1872168"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200" b="1" dirty="0"/>
                <a:t>Ansvarig funktionär anger </a:t>
              </a:r>
              <a:br>
                <a:rPr lang="sv-SE" altLang="sv-SE" sz="1200" b="1" dirty="0"/>
              </a:br>
              <a:r>
                <a:rPr lang="sv-SE" altLang="sv-SE" sz="1200" b="1" dirty="0"/>
                <a:t>Kst, Konto, Projekt och skickar pdf-fil till </a:t>
              </a:r>
              <a:r>
                <a:rPr lang="sv-SE" altLang="sv-SE" sz="1200" b="1" dirty="0">
                  <a:sym typeface="Wingdings" panose="05000000000000000000" pitchFamily="2" charset="2"/>
                </a:rPr>
                <a:t></a:t>
              </a:r>
              <a:endParaRPr lang="sv-SE" altLang="sv-SE" sz="1200" b="1" dirty="0"/>
            </a:p>
          </p:txBody>
        </p:sp>
        <p:sp>
          <p:nvSpPr>
            <p:cNvPr id="49" name="AutoShape 90">
              <a:extLst>
                <a:ext uri="{FF2B5EF4-FFF2-40B4-BE49-F238E27FC236}">
                  <a16:creationId xmlns:a16="http://schemas.microsoft.com/office/drawing/2014/main" id="{F11CE1DB-A772-426C-8EF2-D61B1D441F81}"/>
                </a:ext>
              </a:extLst>
            </p:cNvPr>
            <p:cNvSpPr>
              <a:spLocks noChangeArrowheads="1"/>
            </p:cNvSpPr>
            <p:nvPr/>
          </p:nvSpPr>
          <p:spPr bwMode="auto">
            <a:xfrm flipV="1">
              <a:off x="653880" y="2186981"/>
              <a:ext cx="448877" cy="509622"/>
            </a:xfrm>
            <a:prstGeom prst="foldedCorner">
              <a:avLst>
                <a:gd name="adj" fmla="val 24075"/>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sv-SE" altLang="sv-SE" sz="1000" dirty="0"/>
            </a:p>
          </p:txBody>
        </p:sp>
        <p:grpSp>
          <p:nvGrpSpPr>
            <p:cNvPr id="9" name="Grupp 8">
              <a:extLst>
                <a:ext uri="{FF2B5EF4-FFF2-40B4-BE49-F238E27FC236}">
                  <a16:creationId xmlns:a16="http://schemas.microsoft.com/office/drawing/2014/main" id="{9A24BA6F-0227-4C05-A8BF-0EF6298B27A4}"/>
                </a:ext>
              </a:extLst>
            </p:cNvPr>
            <p:cNvGrpSpPr/>
            <p:nvPr/>
          </p:nvGrpSpPr>
          <p:grpSpPr>
            <a:xfrm>
              <a:off x="4682195" y="1693885"/>
              <a:ext cx="1531347" cy="755780"/>
              <a:chOff x="6877729" y="3359314"/>
              <a:chExt cx="1531347" cy="755780"/>
            </a:xfrm>
          </p:grpSpPr>
          <p:sp>
            <p:nvSpPr>
              <p:cNvPr id="8" name="Likbent triangel 7">
                <a:extLst>
                  <a:ext uri="{FF2B5EF4-FFF2-40B4-BE49-F238E27FC236}">
                    <a16:creationId xmlns:a16="http://schemas.microsoft.com/office/drawing/2014/main" id="{18EC1E83-FFF7-439E-93DC-C78CBD3CE415}"/>
                  </a:ext>
                </a:extLst>
              </p:cNvPr>
              <p:cNvSpPr/>
              <p:nvPr/>
            </p:nvSpPr>
            <p:spPr>
              <a:xfrm>
                <a:off x="6887297" y="3387978"/>
                <a:ext cx="1512209" cy="281405"/>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AutoShape 90">
                <a:extLst>
                  <a:ext uri="{FF2B5EF4-FFF2-40B4-BE49-F238E27FC236}">
                    <a16:creationId xmlns:a16="http://schemas.microsoft.com/office/drawing/2014/main" id="{8E2312FD-A6E1-4ED1-83B6-C69EA4F9363E}"/>
                  </a:ext>
                </a:extLst>
              </p:cNvPr>
              <p:cNvSpPr>
                <a:spLocks noChangeArrowheads="1"/>
              </p:cNvSpPr>
              <p:nvPr/>
            </p:nvSpPr>
            <p:spPr bwMode="auto">
              <a:xfrm flipV="1">
                <a:off x="7855038" y="3359314"/>
                <a:ext cx="448877" cy="509622"/>
              </a:xfrm>
              <a:prstGeom prst="foldedCorner">
                <a:avLst>
                  <a:gd name="adj" fmla="val 24075"/>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sv-SE" altLang="sv-SE" sz="1000" dirty="0"/>
              </a:p>
            </p:txBody>
          </p:sp>
          <p:sp>
            <p:nvSpPr>
              <p:cNvPr id="57" name="AutoShape 90">
                <a:extLst>
                  <a:ext uri="{FF2B5EF4-FFF2-40B4-BE49-F238E27FC236}">
                    <a16:creationId xmlns:a16="http://schemas.microsoft.com/office/drawing/2014/main" id="{A98346B5-2594-4ED2-9CBE-E0E1E5EDE303}"/>
                  </a:ext>
                </a:extLst>
              </p:cNvPr>
              <p:cNvSpPr>
                <a:spLocks noChangeArrowheads="1"/>
              </p:cNvSpPr>
              <p:nvPr/>
            </p:nvSpPr>
            <p:spPr bwMode="auto">
              <a:xfrm flipV="1">
                <a:off x="7712075" y="3414572"/>
                <a:ext cx="448877" cy="509622"/>
              </a:xfrm>
              <a:prstGeom prst="foldedCorner">
                <a:avLst>
                  <a:gd name="adj" fmla="val 24075"/>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sv-SE" altLang="sv-SE" sz="1000" dirty="0"/>
              </a:p>
            </p:txBody>
          </p:sp>
          <p:sp>
            <p:nvSpPr>
              <p:cNvPr id="3" name="Rektangel 2">
                <a:extLst>
                  <a:ext uri="{FF2B5EF4-FFF2-40B4-BE49-F238E27FC236}">
                    <a16:creationId xmlns:a16="http://schemas.microsoft.com/office/drawing/2014/main" id="{9B897F78-ADAE-40A1-818D-D53C27BBDBC7}"/>
                  </a:ext>
                </a:extLst>
              </p:cNvPr>
              <p:cNvSpPr/>
              <p:nvPr/>
            </p:nvSpPr>
            <p:spPr>
              <a:xfrm>
                <a:off x="6877729" y="3681500"/>
                <a:ext cx="1531347" cy="43359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sv-SE" altLang="sv-SE" sz="1200" b="1" dirty="0" err="1">
                    <a:solidFill>
                      <a:schemeClr val="tx1"/>
                    </a:solidFill>
                  </a:rPr>
                  <a:t>Bokforing</a:t>
                </a:r>
                <a:r>
                  <a:rPr lang="sv-SE" altLang="sv-SE" sz="1200" b="1" dirty="0">
                    <a:solidFill>
                      <a:schemeClr val="tx1"/>
                    </a:solidFill>
                  </a:rPr>
                  <a:t>@ SavedalensAIK.se</a:t>
                </a:r>
              </a:p>
            </p:txBody>
          </p:sp>
        </p:grpSp>
        <p:sp>
          <p:nvSpPr>
            <p:cNvPr id="66" name="AutoShape 79">
              <a:extLst>
                <a:ext uri="{FF2B5EF4-FFF2-40B4-BE49-F238E27FC236}">
                  <a16:creationId xmlns:a16="http://schemas.microsoft.com/office/drawing/2014/main" id="{883E236B-4B66-40DE-9BE9-E775127DC1F9}"/>
                </a:ext>
              </a:extLst>
            </p:cNvPr>
            <p:cNvSpPr>
              <a:spLocks noChangeArrowheads="1"/>
            </p:cNvSpPr>
            <p:nvPr/>
          </p:nvSpPr>
          <p:spPr bwMode="auto">
            <a:xfrm>
              <a:off x="7183387" y="1403122"/>
              <a:ext cx="1152520" cy="1367203"/>
            </a:xfrm>
            <a:prstGeom prst="can">
              <a:avLst>
                <a:gd name="adj" fmla="val 18146"/>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b="1"/>
                <a:t>Fortnox</a:t>
              </a:r>
            </a:p>
            <a:p>
              <a:pPr algn="ctr" eaLnBrk="1" hangingPunct="1">
                <a:spcBef>
                  <a:spcPct val="0"/>
                </a:spcBef>
                <a:buFontTx/>
                <a:buNone/>
              </a:pPr>
              <a:endParaRPr lang="sv-SE" altLang="sv-SE" sz="1400"/>
            </a:p>
            <a:p>
              <a:pPr algn="ctr" eaLnBrk="1" hangingPunct="1">
                <a:spcBef>
                  <a:spcPct val="0"/>
                </a:spcBef>
                <a:buFontTx/>
                <a:buNone/>
              </a:pPr>
              <a:r>
                <a:rPr lang="sv-SE" altLang="sv-SE" sz="1400"/>
                <a:t>Bokförings-</a:t>
              </a:r>
              <a:br>
                <a:rPr lang="sv-SE" altLang="sv-SE" sz="1400"/>
              </a:br>
              <a:r>
                <a:rPr lang="sv-SE" altLang="sv-SE" sz="1400"/>
                <a:t>program</a:t>
              </a:r>
            </a:p>
            <a:p>
              <a:pPr algn="ctr" eaLnBrk="1" hangingPunct="1">
                <a:spcBef>
                  <a:spcPct val="0"/>
                </a:spcBef>
                <a:buFontTx/>
                <a:buNone/>
              </a:pPr>
              <a:r>
                <a:rPr lang="sv-SE" altLang="sv-SE" sz="1200"/>
                <a:t>(fakturametoden)</a:t>
              </a:r>
            </a:p>
          </p:txBody>
        </p:sp>
        <p:sp>
          <p:nvSpPr>
            <p:cNvPr id="80" name="Text Box 8">
              <a:extLst>
                <a:ext uri="{FF2B5EF4-FFF2-40B4-BE49-F238E27FC236}">
                  <a16:creationId xmlns:a16="http://schemas.microsoft.com/office/drawing/2014/main" id="{750AD4D5-97BF-47D5-90E1-8FB1322BDF9D}"/>
                </a:ext>
              </a:extLst>
            </p:cNvPr>
            <p:cNvSpPr txBox="1">
              <a:spLocks noChangeArrowheads="1"/>
            </p:cNvSpPr>
            <p:nvPr/>
          </p:nvSpPr>
          <p:spPr bwMode="auto">
            <a:xfrm>
              <a:off x="6584402" y="2308702"/>
              <a:ext cx="6975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200" dirty="0"/>
                <a:t>Debet</a:t>
              </a:r>
            </a:p>
          </p:txBody>
        </p:sp>
        <p:sp>
          <p:nvSpPr>
            <p:cNvPr id="81" name="Text Box 8">
              <a:extLst>
                <a:ext uri="{FF2B5EF4-FFF2-40B4-BE49-F238E27FC236}">
                  <a16:creationId xmlns:a16="http://schemas.microsoft.com/office/drawing/2014/main" id="{04F1A02C-8855-431C-8C70-1109D9228507}"/>
                </a:ext>
              </a:extLst>
            </p:cNvPr>
            <p:cNvSpPr txBox="1">
              <a:spLocks noChangeArrowheads="1"/>
            </p:cNvSpPr>
            <p:nvPr/>
          </p:nvSpPr>
          <p:spPr bwMode="auto">
            <a:xfrm>
              <a:off x="6568592" y="1717901"/>
              <a:ext cx="6975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200" dirty="0"/>
                <a:t>Kredit</a:t>
              </a:r>
            </a:p>
          </p:txBody>
        </p:sp>
        <p:sp>
          <p:nvSpPr>
            <p:cNvPr id="20" name="Text Box 35">
              <a:extLst>
                <a:ext uri="{FF2B5EF4-FFF2-40B4-BE49-F238E27FC236}">
                  <a16:creationId xmlns:a16="http://schemas.microsoft.com/office/drawing/2014/main" id="{1F3990FA-BAB4-106F-21C5-3CEB7042F222}"/>
                </a:ext>
              </a:extLst>
            </p:cNvPr>
            <p:cNvSpPr txBox="1">
              <a:spLocks noChangeArrowheads="1"/>
            </p:cNvSpPr>
            <p:nvPr/>
          </p:nvSpPr>
          <p:spPr bwMode="auto">
            <a:xfrm>
              <a:off x="5444888" y="1796257"/>
              <a:ext cx="798663" cy="27699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200" b="1" dirty="0"/>
                <a:t>pdf-filer</a:t>
              </a:r>
            </a:p>
          </p:txBody>
        </p:sp>
        <p:grpSp>
          <p:nvGrpSpPr>
            <p:cNvPr id="4" name="Grupp 3">
              <a:extLst>
                <a:ext uri="{FF2B5EF4-FFF2-40B4-BE49-F238E27FC236}">
                  <a16:creationId xmlns:a16="http://schemas.microsoft.com/office/drawing/2014/main" id="{EC003391-45F3-5563-281F-177D851D0A28}"/>
                </a:ext>
              </a:extLst>
            </p:cNvPr>
            <p:cNvGrpSpPr/>
            <p:nvPr/>
          </p:nvGrpSpPr>
          <p:grpSpPr>
            <a:xfrm>
              <a:off x="6275892" y="1981890"/>
              <a:ext cx="668991" cy="355320"/>
              <a:chOff x="5271160" y="4005064"/>
              <a:chExt cx="668991" cy="355320"/>
            </a:xfrm>
          </p:grpSpPr>
          <p:sp>
            <p:nvSpPr>
              <p:cNvPr id="2" name="Pil: böjd 1">
                <a:extLst>
                  <a:ext uri="{FF2B5EF4-FFF2-40B4-BE49-F238E27FC236}">
                    <a16:creationId xmlns:a16="http://schemas.microsoft.com/office/drawing/2014/main" id="{A396EB60-E4A0-D43C-4FE4-ABC8DF235BE2}"/>
                  </a:ext>
                </a:extLst>
              </p:cNvPr>
              <p:cNvSpPr/>
              <p:nvPr/>
            </p:nvSpPr>
            <p:spPr>
              <a:xfrm>
                <a:off x="5612670" y="4005064"/>
                <a:ext cx="327481" cy="179216"/>
              </a:xfrm>
              <a:prstGeom prst="bentArrow">
                <a:avLst>
                  <a:gd name="adj1" fmla="val 28568"/>
                  <a:gd name="adj2" fmla="val 33028"/>
                  <a:gd name="adj3" fmla="val 25000"/>
                  <a:gd name="adj4" fmla="val 43750"/>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9" name="Pil: böjd 28">
                <a:extLst>
                  <a:ext uri="{FF2B5EF4-FFF2-40B4-BE49-F238E27FC236}">
                    <a16:creationId xmlns:a16="http://schemas.microsoft.com/office/drawing/2014/main" id="{CC72159B-A475-D4F7-38F7-60D92DC16F23}"/>
                  </a:ext>
                </a:extLst>
              </p:cNvPr>
              <p:cNvSpPr/>
              <p:nvPr/>
            </p:nvSpPr>
            <p:spPr>
              <a:xfrm flipV="1">
                <a:off x="5612669" y="4181168"/>
                <a:ext cx="327481" cy="179216"/>
              </a:xfrm>
              <a:prstGeom prst="bentArrow">
                <a:avLst>
                  <a:gd name="adj1" fmla="val 28568"/>
                  <a:gd name="adj2" fmla="val 33028"/>
                  <a:gd name="adj3" fmla="val 25000"/>
                  <a:gd name="adj4" fmla="val 43750"/>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0" name="AutoShape 21">
                <a:extLst>
                  <a:ext uri="{FF2B5EF4-FFF2-40B4-BE49-F238E27FC236}">
                    <a16:creationId xmlns:a16="http://schemas.microsoft.com/office/drawing/2014/main" id="{5A874792-ACF9-BBD2-5839-BF095E2FF5F4}"/>
                  </a:ext>
                </a:extLst>
              </p:cNvPr>
              <p:cNvSpPr>
                <a:spLocks noChangeArrowheads="1"/>
              </p:cNvSpPr>
              <p:nvPr/>
            </p:nvSpPr>
            <p:spPr bwMode="auto">
              <a:xfrm>
                <a:off x="5271160" y="4135201"/>
                <a:ext cx="388426" cy="91933"/>
              </a:xfrm>
              <a:prstGeom prst="notchedRightArrow">
                <a:avLst>
                  <a:gd name="adj1" fmla="val 100000"/>
                  <a:gd name="adj2" fmla="val 28095"/>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dirty="0"/>
              </a:p>
            </p:txBody>
          </p:sp>
        </p:grpSp>
      </p:grpSp>
      <p:sp>
        <p:nvSpPr>
          <p:cNvPr id="5" name="Platshållare för bildnummer 4">
            <a:extLst>
              <a:ext uri="{FF2B5EF4-FFF2-40B4-BE49-F238E27FC236}">
                <a16:creationId xmlns:a16="http://schemas.microsoft.com/office/drawing/2014/main" id="{7D4052F5-6DEA-854C-C31D-7305C8CAA16E}"/>
              </a:ext>
            </a:extLst>
          </p:cNvPr>
          <p:cNvSpPr>
            <a:spLocks noGrp="1"/>
          </p:cNvSpPr>
          <p:nvPr>
            <p:ph type="sldNum" sz="quarter" idx="12"/>
          </p:nvPr>
        </p:nvSpPr>
        <p:spPr/>
        <p:txBody>
          <a:bodyPr/>
          <a:lstStyle/>
          <a:p>
            <a:pPr>
              <a:defRPr/>
            </a:pPr>
            <a:fld id="{8C1FC87D-ADE0-4303-A0D4-FC6E7B2724DB}" type="slidenum">
              <a:rPr lang="sv-SE" altLang="sv-SE" smtClean="0"/>
              <a:pPr>
                <a:defRPr/>
              </a:pPr>
              <a:t>19</a:t>
            </a:fld>
            <a:endParaRPr lang="sv-SE" altLang="sv-SE"/>
          </a:p>
        </p:txBody>
      </p:sp>
    </p:spTree>
    <p:extLst>
      <p:ext uri="{BB962C8B-B14F-4D97-AF65-F5344CB8AC3E}">
        <p14:creationId xmlns:p14="http://schemas.microsoft.com/office/powerpoint/2010/main" val="46943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F18FC-93C8-5F8A-5DBC-D1DA33988A30}"/>
              </a:ext>
            </a:extLst>
          </p:cNvPr>
          <p:cNvSpPr>
            <a:spLocks noGrp="1"/>
          </p:cNvSpPr>
          <p:nvPr>
            <p:ph type="title"/>
          </p:nvPr>
        </p:nvSpPr>
        <p:spPr/>
        <p:txBody>
          <a:bodyPr/>
          <a:lstStyle/>
          <a:p>
            <a:r>
              <a:rPr lang="sv-SE" dirty="0"/>
              <a:t>Innehåll</a:t>
            </a:r>
          </a:p>
        </p:txBody>
      </p:sp>
      <p:sp>
        <p:nvSpPr>
          <p:cNvPr id="3" name="Platshållare för innehåll 2">
            <a:extLst>
              <a:ext uri="{FF2B5EF4-FFF2-40B4-BE49-F238E27FC236}">
                <a16:creationId xmlns:a16="http://schemas.microsoft.com/office/drawing/2014/main" id="{54EF5DF0-30C0-04A0-6AFB-7BF686A22449}"/>
              </a:ext>
            </a:extLst>
          </p:cNvPr>
          <p:cNvSpPr>
            <a:spLocks noGrp="1"/>
          </p:cNvSpPr>
          <p:nvPr>
            <p:ph idx="1"/>
          </p:nvPr>
        </p:nvSpPr>
        <p:spPr/>
        <p:txBody>
          <a:bodyPr/>
          <a:lstStyle/>
          <a:p>
            <a:r>
              <a:rPr lang="sv-SE" dirty="0"/>
              <a:t>Syfte och ambition</a:t>
            </a:r>
          </a:p>
          <a:p>
            <a:r>
              <a:rPr lang="sv-SE" dirty="0"/>
              <a:t>Utbetalningar</a:t>
            </a:r>
          </a:p>
          <a:p>
            <a:pPr lvl="1"/>
            <a:r>
              <a:rPr lang="sv-SE" dirty="0"/>
              <a:t>Att skriva en räkning</a:t>
            </a:r>
          </a:p>
          <a:p>
            <a:pPr lvl="1"/>
            <a:r>
              <a:rPr lang="sv-SE" dirty="0"/>
              <a:t>Att attestera</a:t>
            </a:r>
          </a:p>
          <a:p>
            <a:pPr lvl="1"/>
            <a:r>
              <a:rPr lang="sv-SE" dirty="0"/>
              <a:t>Hur begära faktura från leverantör</a:t>
            </a:r>
          </a:p>
          <a:p>
            <a:r>
              <a:rPr lang="sv-SE" dirty="0"/>
              <a:t>Inbetalningar</a:t>
            </a:r>
          </a:p>
          <a:p>
            <a:pPr lvl="1"/>
            <a:r>
              <a:rPr lang="sv-SE" dirty="0"/>
              <a:t>Hur ska vi bäst fakturera ett arrangemang</a:t>
            </a:r>
          </a:p>
          <a:p>
            <a:pPr lvl="1"/>
            <a:r>
              <a:rPr lang="sv-SE" dirty="0"/>
              <a:t>Hur fungerar KansliService</a:t>
            </a:r>
          </a:p>
          <a:p>
            <a:pPr lvl="1"/>
            <a:r>
              <a:rPr lang="sv-SE" dirty="0"/>
              <a:t>Hantering av medlemsavgifter</a:t>
            </a:r>
          </a:p>
          <a:p>
            <a:pPr lvl="1"/>
            <a:r>
              <a:rPr lang="sv-SE" dirty="0"/>
              <a:t>När ska vi fakturera via Fortnox</a:t>
            </a:r>
          </a:p>
          <a:p>
            <a:r>
              <a:rPr lang="sv-SE" dirty="0"/>
              <a:t>Bokföringar</a:t>
            </a:r>
          </a:p>
          <a:p>
            <a:pPr lvl="1"/>
            <a:r>
              <a:rPr lang="sv-SE" dirty="0"/>
              <a:t>Exempel bokföring av tävling</a:t>
            </a:r>
          </a:p>
          <a:p>
            <a:pPr lvl="1"/>
            <a:r>
              <a:rPr lang="sv-SE" dirty="0"/>
              <a:t>Bokföring och utdrag av swish-intäkter</a:t>
            </a:r>
          </a:p>
          <a:p>
            <a:endParaRPr lang="sv-SE" dirty="0"/>
          </a:p>
        </p:txBody>
      </p:sp>
      <p:sp>
        <p:nvSpPr>
          <p:cNvPr id="4" name="Platshållare för bildnummer 3">
            <a:extLst>
              <a:ext uri="{FF2B5EF4-FFF2-40B4-BE49-F238E27FC236}">
                <a16:creationId xmlns:a16="http://schemas.microsoft.com/office/drawing/2014/main" id="{9E47D1EB-29FD-DD58-B3B0-8CB08B39DBFA}"/>
              </a:ext>
            </a:extLst>
          </p:cNvPr>
          <p:cNvSpPr>
            <a:spLocks noGrp="1"/>
          </p:cNvSpPr>
          <p:nvPr>
            <p:ph type="sldNum" sz="quarter" idx="12"/>
          </p:nvPr>
        </p:nvSpPr>
        <p:spPr/>
        <p:txBody>
          <a:bodyPr/>
          <a:lstStyle/>
          <a:p>
            <a:pPr>
              <a:defRPr/>
            </a:pPr>
            <a:fld id="{8C1FC87D-ADE0-4303-A0D4-FC6E7B2724DB}" type="slidenum">
              <a:rPr lang="sv-SE" altLang="sv-SE" smtClean="0"/>
              <a:pPr>
                <a:defRPr/>
              </a:pPr>
              <a:t>2</a:t>
            </a:fld>
            <a:endParaRPr lang="sv-SE" altLang="sv-SE"/>
          </a:p>
        </p:txBody>
      </p:sp>
    </p:spTree>
    <p:extLst>
      <p:ext uri="{BB962C8B-B14F-4D97-AF65-F5344CB8AC3E}">
        <p14:creationId xmlns:p14="http://schemas.microsoft.com/office/powerpoint/2010/main" val="609638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F18FC-93C8-5F8A-5DBC-D1DA33988A30}"/>
              </a:ext>
            </a:extLst>
          </p:cNvPr>
          <p:cNvSpPr>
            <a:spLocks noGrp="1"/>
          </p:cNvSpPr>
          <p:nvPr>
            <p:ph type="title"/>
          </p:nvPr>
        </p:nvSpPr>
        <p:spPr/>
        <p:txBody>
          <a:bodyPr/>
          <a:lstStyle/>
          <a:p>
            <a:r>
              <a:rPr lang="sv-SE" dirty="0"/>
              <a:t>Bokföringsorder från tävlingssystem</a:t>
            </a:r>
          </a:p>
        </p:txBody>
      </p:sp>
      <p:sp>
        <p:nvSpPr>
          <p:cNvPr id="3" name="Platshållare för innehåll 2">
            <a:extLst>
              <a:ext uri="{FF2B5EF4-FFF2-40B4-BE49-F238E27FC236}">
                <a16:creationId xmlns:a16="http://schemas.microsoft.com/office/drawing/2014/main" id="{54EF5DF0-30C0-04A0-6AFB-7BF686A22449}"/>
              </a:ext>
            </a:extLst>
          </p:cNvPr>
          <p:cNvSpPr>
            <a:spLocks noGrp="1"/>
          </p:cNvSpPr>
          <p:nvPr>
            <p:ph idx="1"/>
          </p:nvPr>
        </p:nvSpPr>
        <p:spPr>
          <a:xfrm>
            <a:off x="323528" y="3933056"/>
            <a:ext cx="8424936" cy="2016646"/>
          </a:xfrm>
        </p:spPr>
        <p:txBody>
          <a:bodyPr/>
          <a:lstStyle/>
          <a:p>
            <a:pPr marL="0" indent="0">
              <a:buNone/>
            </a:pPr>
            <a:r>
              <a:rPr lang="sv-SE" sz="1600" dirty="0"/>
              <a:t>Exemplet ovan, tävling med egna tävlande som fakturerats från ett separat tävlingssystem</a:t>
            </a:r>
          </a:p>
          <a:p>
            <a:r>
              <a:rPr lang="sv-SE" sz="1600" dirty="0"/>
              <a:t>Fakturor skickas från tävlingssystemet till resp klubb utom den egna</a:t>
            </a:r>
          </a:p>
          <a:p>
            <a:r>
              <a:rPr lang="sv-SE" sz="1600" dirty="0"/>
              <a:t>Kredit 72 tkr anmälningsavgifter, 5 tkr </a:t>
            </a:r>
            <a:r>
              <a:rPr lang="sv-SE" sz="1600" dirty="0" err="1"/>
              <a:t>serviceavg</a:t>
            </a:r>
            <a:r>
              <a:rPr lang="sv-SE" sz="1600" dirty="0"/>
              <a:t>, båda bokförs intäkt på projektet</a:t>
            </a:r>
          </a:p>
          <a:p>
            <a:r>
              <a:rPr lang="sv-SE" sz="1600" dirty="0"/>
              <a:t>Kredit -2 tkr är </a:t>
            </a:r>
            <a:r>
              <a:rPr lang="sv-SE" sz="1600" dirty="0" err="1"/>
              <a:t>anmälningsavg</a:t>
            </a:r>
            <a:r>
              <a:rPr lang="sv-SE" sz="1600" dirty="0"/>
              <a:t> för saikare som inte faktureras</a:t>
            </a:r>
          </a:p>
          <a:p>
            <a:r>
              <a:rPr lang="sv-SE" sz="1600" dirty="0"/>
              <a:t>Debet 75 tkr är det som förväntas bli inbetalt, kundfordringar</a:t>
            </a:r>
          </a:p>
          <a:p>
            <a:r>
              <a:rPr lang="sv-SE" sz="1600" dirty="0"/>
              <a:t>I rapporter får projektet en intäkt på 77 tkr, medans sektionens intäkt är 75 tkr</a:t>
            </a:r>
          </a:p>
          <a:p>
            <a:endParaRPr lang="sv-SE" sz="1600" dirty="0"/>
          </a:p>
        </p:txBody>
      </p:sp>
      <p:sp>
        <p:nvSpPr>
          <p:cNvPr id="4" name="Platshållare för bildnummer 3">
            <a:extLst>
              <a:ext uri="{FF2B5EF4-FFF2-40B4-BE49-F238E27FC236}">
                <a16:creationId xmlns:a16="http://schemas.microsoft.com/office/drawing/2014/main" id="{CAC8C26F-1752-60D2-B1C1-C7BD7A793D75}"/>
              </a:ext>
            </a:extLst>
          </p:cNvPr>
          <p:cNvSpPr>
            <a:spLocks noGrp="1"/>
          </p:cNvSpPr>
          <p:nvPr>
            <p:ph type="sldNum" sz="quarter" idx="12"/>
          </p:nvPr>
        </p:nvSpPr>
        <p:spPr/>
        <p:txBody>
          <a:bodyPr/>
          <a:lstStyle/>
          <a:p>
            <a:pPr>
              <a:defRPr/>
            </a:pPr>
            <a:fld id="{8C1FC87D-ADE0-4303-A0D4-FC6E7B2724DB}" type="slidenum">
              <a:rPr lang="sv-SE" altLang="sv-SE" smtClean="0"/>
              <a:pPr>
                <a:defRPr/>
              </a:pPr>
              <a:t>20</a:t>
            </a:fld>
            <a:endParaRPr lang="sv-SE" altLang="sv-SE"/>
          </a:p>
        </p:txBody>
      </p:sp>
      <p:pic>
        <p:nvPicPr>
          <p:cNvPr id="6" name="Bildobjekt 5">
            <a:extLst>
              <a:ext uri="{FF2B5EF4-FFF2-40B4-BE49-F238E27FC236}">
                <a16:creationId xmlns:a16="http://schemas.microsoft.com/office/drawing/2014/main" id="{D896EAAF-C0A6-8F63-916C-F9686047A247}"/>
              </a:ext>
            </a:extLst>
          </p:cNvPr>
          <p:cNvPicPr>
            <a:picLocks noChangeAspect="1"/>
          </p:cNvPicPr>
          <p:nvPr/>
        </p:nvPicPr>
        <p:blipFill>
          <a:blip r:embed="rId2"/>
          <a:stretch>
            <a:fillRect/>
          </a:stretch>
        </p:blipFill>
        <p:spPr>
          <a:xfrm>
            <a:off x="323528" y="1124744"/>
            <a:ext cx="7020272" cy="2511158"/>
          </a:xfrm>
          <a:prstGeom prst="rect">
            <a:avLst/>
          </a:prstGeom>
        </p:spPr>
      </p:pic>
    </p:spTree>
    <p:extLst>
      <p:ext uri="{BB962C8B-B14F-4D97-AF65-F5344CB8AC3E}">
        <p14:creationId xmlns:p14="http://schemas.microsoft.com/office/powerpoint/2010/main" val="1594427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F18FC-93C8-5F8A-5DBC-D1DA33988A30}"/>
              </a:ext>
            </a:extLst>
          </p:cNvPr>
          <p:cNvSpPr>
            <a:spLocks noGrp="1"/>
          </p:cNvSpPr>
          <p:nvPr>
            <p:ph type="title"/>
          </p:nvPr>
        </p:nvSpPr>
        <p:spPr/>
        <p:txBody>
          <a:bodyPr/>
          <a:lstStyle/>
          <a:p>
            <a:r>
              <a:rPr lang="sv-SE" dirty="0"/>
              <a:t>Utdrag av swish-intäkter</a:t>
            </a:r>
          </a:p>
        </p:txBody>
      </p:sp>
      <p:pic>
        <p:nvPicPr>
          <p:cNvPr id="5" name="Bildobjekt 4">
            <a:extLst>
              <a:ext uri="{FF2B5EF4-FFF2-40B4-BE49-F238E27FC236}">
                <a16:creationId xmlns:a16="http://schemas.microsoft.com/office/drawing/2014/main" id="{F1D1FA3D-070A-DF0C-F509-7BA2E3DEAE28}"/>
              </a:ext>
            </a:extLst>
          </p:cNvPr>
          <p:cNvPicPr>
            <a:picLocks noChangeAspect="1"/>
          </p:cNvPicPr>
          <p:nvPr/>
        </p:nvPicPr>
        <p:blipFill>
          <a:blip r:embed="rId2"/>
          <a:stretch>
            <a:fillRect/>
          </a:stretch>
        </p:blipFill>
        <p:spPr>
          <a:xfrm>
            <a:off x="251520" y="1052513"/>
            <a:ext cx="4140112" cy="1368375"/>
          </a:xfrm>
          <a:prstGeom prst="rect">
            <a:avLst/>
          </a:prstGeom>
        </p:spPr>
      </p:pic>
      <p:pic>
        <p:nvPicPr>
          <p:cNvPr id="7" name="Bildobjekt 6">
            <a:extLst>
              <a:ext uri="{FF2B5EF4-FFF2-40B4-BE49-F238E27FC236}">
                <a16:creationId xmlns:a16="http://schemas.microsoft.com/office/drawing/2014/main" id="{50AD8D40-3E19-8AFC-691B-B78762AEEBE4}"/>
              </a:ext>
            </a:extLst>
          </p:cNvPr>
          <p:cNvPicPr>
            <a:picLocks noChangeAspect="1"/>
          </p:cNvPicPr>
          <p:nvPr/>
        </p:nvPicPr>
        <p:blipFill>
          <a:blip r:embed="rId3"/>
          <a:stretch>
            <a:fillRect/>
          </a:stretch>
        </p:blipFill>
        <p:spPr>
          <a:xfrm>
            <a:off x="252480" y="2668682"/>
            <a:ext cx="3928864" cy="1261255"/>
          </a:xfrm>
          <a:prstGeom prst="rect">
            <a:avLst/>
          </a:prstGeom>
        </p:spPr>
      </p:pic>
      <p:pic>
        <p:nvPicPr>
          <p:cNvPr id="9" name="Bildobjekt 8">
            <a:extLst>
              <a:ext uri="{FF2B5EF4-FFF2-40B4-BE49-F238E27FC236}">
                <a16:creationId xmlns:a16="http://schemas.microsoft.com/office/drawing/2014/main" id="{00F87FA5-3D7B-5AAA-9097-C90740ABC130}"/>
              </a:ext>
            </a:extLst>
          </p:cNvPr>
          <p:cNvPicPr>
            <a:picLocks noChangeAspect="1"/>
          </p:cNvPicPr>
          <p:nvPr/>
        </p:nvPicPr>
        <p:blipFill>
          <a:blip r:embed="rId4"/>
          <a:stretch>
            <a:fillRect/>
          </a:stretch>
        </p:blipFill>
        <p:spPr>
          <a:xfrm>
            <a:off x="1481626" y="3922786"/>
            <a:ext cx="2699718" cy="295282"/>
          </a:xfrm>
          <a:prstGeom prst="rect">
            <a:avLst/>
          </a:prstGeom>
        </p:spPr>
      </p:pic>
      <p:pic>
        <p:nvPicPr>
          <p:cNvPr id="23" name="Bildobjekt 22">
            <a:extLst>
              <a:ext uri="{FF2B5EF4-FFF2-40B4-BE49-F238E27FC236}">
                <a16:creationId xmlns:a16="http://schemas.microsoft.com/office/drawing/2014/main" id="{3CE080A8-F279-E01D-6D67-138A86E024C3}"/>
              </a:ext>
            </a:extLst>
          </p:cNvPr>
          <p:cNvPicPr>
            <a:picLocks noChangeAspect="1"/>
          </p:cNvPicPr>
          <p:nvPr/>
        </p:nvPicPr>
        <p:blipFill>
          <a:blip r:embed="rId5"/>
          <a:stretch>
            <a:fillRect/>
          </a:stretch>
        </p:blipFill>
        <p:spPr>
          <a:xfrm>
            <a:off x="251519" y="4437112"/>
            <a:ext cx="3242829" cy="1944638"/>
          </a:xfrm>
          <a:prstGeom prst="rect">
            <a:avLst/>
          </a:prstGeom>
        </p:spPr>
      </p:pic>
      <p:sp>
        <p:nvSpPr>
          <p:cNvPr id="24" name="Platshållare för innehåll 2">
            <a:extLst>
              <a:ext uri="{FF2B5EF4-FFF2-40B4-BE49-F238E27FC236}">
                <a16:creationId xmlns:a16="http://schemas.microsoft.com/office/drawing/2014/main" id="{D18F23AD-5B52-00A2-E9C9-E9DACFD645ED}"/>
              </a:ext>
            </a:extLst>
          </p:cNvPr>
          <p:cNvSpPr>
            <a:spLocks noGrp="1"/>
          </p:cNvSpPr>
          <p:nvPr>
            <p:ph idx="1"/>
          </p:nvPr>
        </p:nvSpPr>
        <p:spPr>
          <a:xfrm>
            <a:off x="4932040" y="1052512"/>
            <a:ext cx="3754760" cy="5256807"/>
          </a:xfrm>
        </p:spPr>
        <p:txBody>
          <a:bodyPr/>
          <a:lstStyle/>
          <a:p>
            <a:pPr marL="0" indent="0">
              <a:buNone/>
            </a:pPr>
            <a:r>
              <a:rPr lang="sv-SE" sz="1800" dirty="0"/>
              <a:t>Hämta swish-inbetalningarna, med alla uppgifter</a:t>
            </a:r>
          </a:p>
          <a:p>
            <a:r>
              <a:rPr lang="sv-SE" sz="1800" dirty="0"/>
              <a:t>Gå till Betalningar, Meny och Sök swish</a:t>
            </a:r>
          </a:p>
          <a:p>
            <a:r>
              <a:rPr lang="sv-SE" sz="1800" dirty="0"/>
              <a:t>Välj konto</a:t>
            </a:r>
          </a:p>
          <a:p>
            <a:endParaRPr lang="sv-SE" sz="1800" dirty="0"/>
          </a:p>
          <a:p>
            <a:endParaRPr lang="sv-SE" sz="1800" dirty="0"/>
          </a:p>
          <a:p>
            <a:endParaRPr lang="sv-SE" sz="1800" dirty="0"/>
          </a:p>
          <a:p>
            <a:endParaRPr lang="sv-SE" sz="1800" dirty="0"/>
          </a:p>
          <a:p>
            <a:endParaRPr lang="sv-SE" sz="1800" dirty="0"/>
          </a:p>
          <a:p>
            <a:r>
              <a:rPr lang="sv-SE" sz="1800" dirty="0"/>
              <a:t>Välj datum från-till och Exportera resultatet</a:t>
            </a:r>
          </a:p>
          <a:p>
            <a:r>
              <a:rPr lang="sv-SE" sz="1800" dirty="0"/>
              <a:t>Notera vilka avgränsningar din exporterade fil får, lämpliga val se bilden</a:t>
            </a:r>
          </a:p>
          <a:p>
            <a:r>
              <a:rPr lang="sv-SE" sz="1800" dirty="0"/>
              <a:t>Du får en </a:t>
            </a:r>
            <a:r>
              <a:rPr lang="sv-SE" sz="1800" dirty="0" err="1"/>
              <a:t>txt</a:t>
            </a:r>
            <a:r>
              <a:rPr lang="sv-SE" sz="1800" dirty="0"/>
              <a:t>-fil på datorn i din </a:t>
            </a:r>
            <a:r>
              <a:rPr lang="sv-SE" sz="1800" dirty="0" err="1"/>
              <a:t>Downloads</a:t>
            </a:r>
            <a:r>
              <a:rPr lang="sv-SE" sz="1800" dirty="0"/>
              <a:t>-mapp</a:t>
            </a:r>
          </a:p>
          <a:p>
            <a:endParaRPr lang="sv-SE" sz="1800" dirty="0"/>
          </a:p>
        </p:txBody>
      </p:sp>
      <p:sp>
        <p:nvSpPr>
          <p:cNvPr id="25" name="Ellips 24">
            <a:extLst>
              <a:ext uri="{FF2B5EF4-FFF2-40B4-BE49-F238E27FC236}">
                <a16:creationId xmlns:a16="http://schemas.microsoft.com/office/drawing/2014/main" id="{E8D4236F-F02A-5067-337C-942836F02D88}"/>
              </a:ext>
            </a:extLst>
          </p:cNvPr>
          <p:cNvSpPr/>
          <p:nvPr/>
        </p:nvSpPr>
        <p:spPr>
          <a:xfrm>
            <a:off x="4000579" y="870666"/>
            <a:ext cx="211382" cy="209244"/>
          </a:xfrm>
          <a:prstGeom prst="ellipse">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ysClr val="windowText" lastClr="000000"/>
                </a:solidFill>
              </a:rPr>
              <a:t>2</a:t>
            </a:r>
          </a:p>
        </p:txBody>
      </p:sp>
      <p:sp>
        <p:nvSpPr>
          <p:cNvPr id="26" name="Ellips 25">
            <a:extLst>
              <a:ext uri="{FF2B5EF4-FFF2-40B4-BE49-F238E27FC236}">
                <a16:creationId xmlns:a16="http://schemas.microsoft.com/office/drawing/2014/main" id="{B1A55E11-24CC-C3A6-171D-162A8496FA63}"/>
              </a:ext>
            </a:extLst>
          </p:cNvPr>
          <p:cNvSpPr/>
          <p:nvPr/>
        </p:nvSpPr>
        <p:spPr>
          <a:xfrm>
            <a:off x="4065465" y="2084988"/>
            <a:ext cx="211382" cy="209244"/>
          </a:xfrm>
          <a:prstGeom prst="ellipse">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ysClr val="windowText" lastClr="000000"/>
                </a:solidFill>
              </a:rPr>
              <a:t>3</a:t>
            </a:r>
          </a:p>
        </p:txBody>
      </p:sp>
      <p:sp>
        <p:nvSpPr>
          <p:cNvPr id="27" name="Ellips 26">
            <a:extLst>
              <a:ext uri="{FF2B5EF4-FFF2-40B4-BE49-F238E27FC236}">
                <a16:creationId xmlns:a16="http://schemas.microsoft.com/office/drawing/2014/main" id="{9595D5C4-E93C-BAB3-D9B5-F5C69FCA6078}"/>
              </a:ext>
            </a:extLst>
          </p:cNvPr>
          <p:cNvSpPr/>
          <p:nvPr/>
        </p:nvSpPr>
        <p:spPr>
          <a:xfrm>
            <a:off x="1187624" y="1111877"/>
            <a:ext cx="211382" cy="209244"/>
          </a:xfrm>
          <a:prstGeom prst="ellipse">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ysClr val="windowText" lastClr="000000"/>
                </a:solidFill>
              </a:rPr>
              <a:t>1</a:t>
            </a:r>
          </a:p>
        </p:txBody>
      </p:sp>
      <p:sp>
        <p:nvSpPr>
          <p:cNvPr id="3" name="Platshållare för bildnummer 2">
            <a:extLst>
              <a:ext uri="{FF2B5EF4-FFF2-40B4-BE49-F238E27FC236}">
                <a16:creationId xmlns:a16="http://schemas.microsoft.com/office/drawing/2014/main" id="{F3E6856B-4E15-886A-A842-CBF4022450C9}"/>
              </a:ext>
            </a:extLst>
          </p:cNvPr>
          <p:cNvSpPr>
            <a:spLocks noGrp="1"/>
          </p:cNvSpPr>
          <p:nvPr>
            <p:ph type="sldNum" sz="quarter" idx="12"/>
          </p:nvPr>
        </p:nvSpPr>
        <p:spPr/>
        <p:txBody>
          <a:bodyPr/>
          <a:lstStyle/>
          <a:p>
            <a:pPr>
              <a:defRPr/>
            </a:pPr>
            <a:fld id="{8C1FC87D-ADE0-4303-A0D4-FC6E7B2724DB}" type="slidenum">
              <a:rPr lang="sv-SE" altLang="sv-SE" smtClean="0"/>
              <a:pPr>
                <a:defRPr/>
              </a:pPr>
              <a:t>21</a:t>
            </a:fld>
            <a:endParaRPr lang="sv-SE" altLang="sv-SE"/>
          </a:p>
        </p:txBody>
      </p:sp>
      <p:pic>
        <p:nvPicPr>
          <p:cNvPr id="6" name="Bildobjekt 5">
            <a:extLst>
              <a:ext uri="{FF2B5EF4-FFF2-40B4-BE49-F238E27FC236}">
                <a16:creationId xmlns:a16="http://schemas.microsoft.com/office/drawing/2014/main" id="{BAB29C01-9589-2BC4-6D64-C5A3DD56AED6}"/>
              </a:ext>
            </a:extLst>
          </p:cNvPr>
          <p:cNvPicPr>
            <a:picLocks noChangeAspect="1"/>
          </p:cNvPicPr>
          <p:nvPr/>
        </p:nvPicPr>
        <p:blipFill>
          <a:blip r:embed="rId6"/>
          <a:stretch>
            <a:fillRect/>
          </a:stretch>
        </p:blipFill>
        <p:spPr>
          <a:xfrm>
            <a:off x="5629178" y="2668682"/>
            <a:ext cx="2555050" cy="1239390"/>
          </a:xfrm>
          <a:prstGeom prst="rect">
            <a:avLst/>
          </a:prstGeom>
        </p:spPr>
      </p:pic>
    </p:spTree>
    <p:extLst>
      <p:ext uri="{BB962C8B-B14F-4D97-AF65-F5344CB8AC3E}">
        <p14:creationId xmlns:p14="http://schemas.microsoft.com/office/powerpoint/2010/main" val="1846774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F18FC-93C8-5F8A-5DBC-D1DA33988A30}"/>
              </a:ext>
            </a:extLst>
          </p:cNvPr>
          <p:cNvSpPr>
            <a:spLocks noGrp="1"/>
          </p:cNvSpPr>
          <p:nvPr>
            <p:ph type="title"/>
          </p:nvPr>
        </p:nvSpPr>
        <p:spPr/>
        <p:txBody>
          <a:bodyPr/>
          <a:lstStyle/>
          <a:p>
            <a:r>
              <a:rPr lang="sv-SE" dirty="0"/>
              <a:t>Skapa excel-fil för swish-intäkter</a:t>
            </a:r>
          </a:p>
        </p:txBody>
      </p:sp>
      <p:sp>
        <p:nvSpPr>
          <p:cNvPr id="24" name="Platshållare för innehåll 2">
            <a:extLst>
              <a:ext uri="{FF2B5EF4-FFF2-40B4-BE49-F238E27FC236}">
                <a16:creationId xmlns:a16="http://schemas.microsoft.com/office/drawing/2014/main" id="{D18F23AD-5B52-00A2-E9C9-E9DACFD645ED}"/>
              </a:ext>
            </a:extLst>
          </p:cNvPr>
          <p:cNvSpPr>
            <a:spLocks noGrp="1"/>
          </p:cNvSpPr>
          <p:nvPr>
            <p:ph idx="1"/>
          </p:nvPr>
        </p:nvSpPr>
        <p:spPr>
          <a:xfrm>
            <a:off x="5670950" y="1052513"/>
            <a:ext cx="3015849" cy="5329237"/>
          </a:xfrm>
        </p:spPr>
        <p:txBody>
          <a:bodyPr/>
          <a:lstStyle/>
          <a:p>
            <a:r>
              <a:rPr lang="sv-SE" sz="1800" dirty="0"/>
              <a:t>Starta excel, öppna </a:t>
            </a:r>
            <a:r>
              <a:rPr lang="sv-SE" sz="1800" dirty="0" err="1"/>
              <a:t>txt</a:t>
            </a:r>
            <a:r>
              <a:rPr lang="sv-SE" sz="1800" dirty="0"/>
              <a:t>-filen inifrån excel, obs välj ”Alla filer (*.*)”</a:t>
            </a:r>
          </a:p>
          <a:p>
            <a:r>
              <a:rPr lang="sv-SE" sz="1800" dirty="0"/>
              <a:t>Välj filter som ger snygga kolumner, se förhandsvyerna man kan vandra fram och åter mellan dessa sidor</a:t>
            </a:r>
          </a:p>
          <a:p>
            <a:r>
              <a:rPr lang="sv-SE" sz="1800" dirty="0"/>
              <a:t>Slutför och spara filen lämpligen med </a:t>
            </a:r>
            <a:r>
              <a:rPr lang="sv-SE" sz="1800" dirty="0" err="1"/>
              <a:t>xlsx</a:t>
            </a:r>
            <a:r>
              <a:rPr lang="sv-SE" sz="1800" dirty="0"/>
              <a:t>-format, annars kan excel välja att stänga i </a:t>
            </a:r>
            <a:r>
              <a:rPr lang="sv-SE" sz="1800" dirty="0" err="1"/>
              <a:t>txt</a:t>
            </a:r>
            <a:r>
              <a:rPr lang="sv-SE" sz="1800" dirty="0"/>
              <a:t>-format och dina filtreringar är tappade</a:t>
            </a:r>
          </a:p>
          <a:p>
            <a:endParaRPr lang="sv-SE" sz="1800" dirty="0"/>
          </a:p>
        </p:txBody>
      </p:sp>
      <p:sp>
        <p:nvSpPr>
          <p:cNvPr id="3" name="Platshållare för bildnummer 2">
            <a:extLst>
              <a:ext uri="{FF2B5EF4-FFF2-40B4-BE49-F238E27FC236}">
                <a16:creationId xmlns:a16="http://schemas.microsoft.com/office/drawing/2014/main" id="{F3E6856B-4E15-886A-A842-CBF4022450C9}"/>
              </a:ext>
            </a:extLst>
          </p:cNvPr>
          <p:cNvSpPr>
            <a:spLocks noGrp="1"/>
          </p:cNvSpPr>
          <p:nvPr>
            <p:ph type="sldNum" sz="quarter" idx="12"/>
          </p:nvPr>
        </p:nvSpPr>
        <p:spPr/>
        <p:txBody>
          <a:bodyPr/>
          <a:lstStyle/>
          <a:p>
            <a:pPr>
              <a:defRPr/>
            </a:pPr>
            <a:fld id="{8C1FC87D-ADE0-4303-A0D4-FC6E7B2724DB}" type="slidenum">
              <a:rPr lang="sv-SE" altLang="sv-SE" smtClean="0"/>
              <a:pPr>
                <a:defRPr/>
              </a:pPr>
              <a:t>22</a:t>
            </a:fld>
            <a:endParaRPr lang="sv-SE" altLang="sv-SE"/>
          </a:p>
        </p:txBody>
      </p:sp>
      <p:pic>
        <p:nvPicPr>
          <p:cNvPr id="4" name="Bildobjekt 3">
            <a:extLst>
              <a:ext uri="{FF2B5EF4-FFF2-40B4-BE49-F238E27FC236}">
                <a16:creationId xmlns:a16="http://schemas.microsoft.com/office/drawing/2014/main" id="{832E2FA8-30AA-45A0-3AC2-C5C791D0256F}"/>
              </a:ext>
            </a:extLst>
          </p:cNvPr>
          <p:cNvPicPr>
            <a:picLocks noChangeAspect="1"/>
          </p:cNvPicPr>
          <p:nvPr/>
        </p:nvPicPr>
        <p:blipFill>
          <a:blip r:embed="rId2"/>
          <a:stretch>
            <a:fillRect/>
          </a:stretch>
        </p:blipFill>
        <p:spPr>
          <a:xfrm>
            <a:off x="247260" y="1087945"/>
            <a:ext cx="4555335" cy="1693218"/>
          </a:xfrm>
          <a:prstGeom prst="rect">
            <a:avLst/>
          </a:prstGeom>
        </p:spPr>
      </p:pic>
      <p:pic>
        <p:nvPicPr>
          <p:cNvPr id="6" name="Bildobjekt 5">
            <a:extLst>
              <a:ext uri="{FF2B5EF4-FFF2-40B4-BE49-F238E27FC236}">
                <a16:creationId xmlns:a16="http://schemas.microsoft.com/office/drawing/2014/main" id="{9E56A391-A67B-D900-6724-8AADC30DECD4}"/>
              </a:ext>
            </a:extLst>
          </p:cNvPr>
          <p:cNvPicPr>
            <a:picLocks noChangeAspect="1"/>
          </p:cNvPicPr>
          <p:nvPr/>
        </p:nvPicPr>
        <p:blipFill>
          <a:blip r:embed="rId3"/>
          <a:stretch>
            <a:fillRect/>
          </a:stretch>
        </p:blipFill>
        <p:spPr>
          <a:xfrm>
            <a:off x="247260" y="2915191"/>
            <a:ext cx="2956588" cy="2094651"/>
          </a:xfrm>
          <a:prstGeom prst="rect">
            <a:avLst/>
          </a:prstGeom>
        </p:spPr>
      </p:pic>
      <p:pic>
        <p:nvPicPr>
          <p:cNvPr id="8" name="Bildobjekt 7">
            <a:extLst>
              <a:ext uri="{FF2B5EF4-FFF2-40B4-BE49-F238E27FC236}">
                <a16:creationId xmlns:a16="http://schemas.microsoft.com/office/drawing/2014/main" id="{843AB41A-965C-66DD-A12F-0A3C47528FC3}"/>
              </a:ext>
            </a:extLst>
          </p:cNvPr>
          <p:cNvPicPr>
            <a:picLocks noChangeAspect="1"/>
          </p:cNvPicPr>
          <p:nvPr/>
        </p:nvPicPr>
        <p:blipFill>
          <a:blip r:embed="rId4"/>
          <a:stretch>
            <a:fillRect/>
          </a:stretch>
        </p:blipFill>
        <p:spPr>
          <a:xfrm>
            <a:off x="1115616" y="3756908"/>
            <a:ext cx="3232740" cy="2391702"/>
          </a:xfrm>
          <a:prstGeom prst="rect">
            <a:avLst/>
          </a:prstGeom>
        </p:spPr>
      </p:pic>
      <p:pic>
        <p:nvPicPr>
          <p:cNvPr id="10" name="Bildobjekt 9">
            <a:extLst>
              <a:ext uri="{FF2B5EF4-FFF2-40B4-BE49-F238E27FC236}">
                <a16:creationId xmlns:a16="http://schemas.microsoft.com/office/drawing/2014/main" id="{01F01727-5C13-B782-41F4-E67EE801001C}"/>
              </a:ext>
            </a:extLst>
          </p:cNvPr>
          <p:cNvPicPr>
            <a:picLocks noChangeAspect="1"/>
          </p:cNvPicPr>
          <p:nvPr/>
        </p:nvPicPr>
        <p:blipFill>
          <a:blip r:embed="rId5"/>
          <a:stretch>
            <a:fillRect/>
          </a:stretch>
        </p:blipFill>
        <p:spPr>
          <a:xfrm>
            <a:off x="2320028" y="4076838"/>
            <a:ext cx="3504351" cy="2608287"/>
          </a:xfrm>
          <a:prstGeom prst="rect">
            <a:avLst/>
          </a:prstGeom>
        </p:spPr>
      </p:pic>
    </p:spTree>
    <p:extLst>
      <p:ext uri="{BB962C8B-B14F-4D97-AF65-F5344CB8AC3E}">
        <p14:creationId xmlns:p14="http://schemas.microsoft.com/office/powerpoint/2010/main" val="2246301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F18FC-93C8-5F8A-5DBC-D1DA33988A30}"/>
              </a:ext>
            </a:extLst>
          </p:cNvPr>
          <p:cNvSpPr>
            <a:spLocks noGrp="1"/>
          </p:cNvSpPr>
          <p:nvPr>
            <p:ph type="title"/>
          </p:nvPr>
        </p:nvSpPr>
        <p:spPr/>
        <p:txBody>
          <a:bodyPr/>
          <a:lstStyle/>
          <a:p>
            <a:r>
              <a:rPr lang="sv-SE" dirty="0"/>
              <a:t>Bokföring av swish-intäkter</a:t>
            </a:r>
          </a:p>
        </p:txBody>
      </p:sp>
      <p:sp>
        <p:nvSpPr>
          <p:cNvPr id="3" name="Platshållare för innehåll 2">
            <a:extLst>
              <a:ext uri="{FF2B5EF4-FFF2-40B4-BE49-F238E27FC236}">
                <a16:creationId xmlns:a16="http://schemas.microsoft.com/office/drawing/2014/main" id="{54EF5DF0-30C0-04A0-6AFB-7BF686A22449}"/>
              </a:ext>
            </a:extLst>
          </p:cNvPr>
          <p:cNvSpPr>
            <a:spLocks noGrp="1"/>
          </p:cNvSpPr>
          <p:nvPr>
            <p:ph idx="1"/>
          </p:nvPr>
        </p:nvSpPr>
        <p:spPr>
          <a:xfrm>
            <a:off x="3347864" y="3210787"/>
            <a:ext cx="5472608" cy="3313837"/>
          </a:xfrm>
        </p:spPr>
        <p:txBody>
          <a:bodyPr/>
          <a:lstStyle/>
          <a:p>
            <a:r>
              <a:rPr lang="sv-SE" sz="1800" dirty="0"/>
              <a:t>Sätt markören på första raden och aktivera filtret (1), finns under Start &gt; Sortera och filtrera</a:t>
            </a:r>
          </a:p>
          <a:p>
            <a:r>
              <a:rPr lang="sv-SE" sz="1800" dirty="0"/>
              <a:t>I kolumnen Meddelande (2) kan du nu sortera på swish-texten, tryck på ned-pilen för urvalsmeny</a:t>
            </a:r>
          </a:p>
          <a:p>
            <a:r>
              <a:rPr lang="sv-SE" sz="1800" dirty="0"/>
              <a:t>Tag fram en </a:t>
            </a:r>
            <a:r>
              <a:rPr lang="sv-SE" sz="1800" dirty="0">
                <a:hlinkClick r:id="rId2"/>
              </a:rPr>
              <a:t>bokföringsorder</a:t>
            </a:r>
            <a:r>
              <a:rPr lang="sv-SE" sz="1800" dirty="0"/>
              <a:t> från hemsidan och fyll i, gruppera med en ny rad för varje konto och projekt</a:t>
            </a:r>
          </a:p>
          <a:p>
            <a:r>
              <a:rPr lang="sv-SE" sz="1800" dirty="0"/>
              <a:t>Gå igenom alla filterval som finns under Meddelande, gruppera flera som tillhör samma projekt och konto, summan ges i nedre marginalen</a:t>
            </a:r>
          </a:p>
        </p:txBody>
      </p:sp>
      <p:pic>
        <p:nvPicPr>
          <p:cNvPr id="21" name="Bildobjekt 20">
            <a:extLst>
              <a:ext uri="{FF2B5EF4-FFF2-40B4-BE49-F238E27FC236}">
                <a16:creationId xmlns:a16="http://schemas.microsoft.com/office/drawing/2014/main" id="{FF3F1912-2F21-673A-52EA-25618E64B1EB}"/>
              </a:ext>
            </a:extLst>
          </p:cNvPr>
          <p:cNvPicPr>
            <a:picLocks noChangeAspect="1"/>
          </p:cNvPicPr>
          <p:nvPr/>
        </p:nvPicPr>
        <p:blipFill>
          <a:blip r:embed="rId3"/>
          <a:stretch>
            <a:fillRect/>
          </a:stretch>
        </p:blipFill>
        <p:spPr>
          <a:xfrm>
            <a:off x="251520" y="1124744"/>
            <a:ext cx="7290828" cy="1296144"/>
          </a:xfrm>
          <a:prstGeom prst="rect">
            <a:avLst/>
          </a:prstGeom>
        </p:spPr>
      </p:pic>
      <p:sp>
        <p:nvSpPr>
          <p:cNvPr id="4" name="Platshållare för bildnummer 3">
            <a:extLst>
              <a:ext uri="{FF2B5EF4-FFF2-40B4-BE49-F238E27FC236}">
                <a16:creationId xmlns:a16="http://schemas.microsoft.com/office/drawing/2014/main" id="{815D2757-ABF1-C20C-2991-2505C07A2731}"/>
              </a:ext>
            </a:extLst>
          </p:cNvPr>
          <p:cNvSpPr>
            <a:spLocks noGrp="1"/>
          </p:cNvSpPr>
          <p:nvPr>
            <p:ph type="sldNum" sz="quarter" idx="12"/>
          </p:nvPr>
        </p:nvSpPr>
        <p:spPr/>
        <p:txBody>
          <a:bodyPr/>
          <a:lstStyle/>
          <a:p>
            <a:pPr>
              <a:defRPr/>
            </a:pPr>
            <a:fld id="{8C1FC87D-ADE0-4303-A0D4-FC6E7B2724DB}" type="slidenum">
              <a:rPr lang="sv-SE" altLang="sv-SE" smtClean="0"/>
              <a:pPr>
                <a:defRPr/>
              </a:pPr>
              <a:t>23</a:t>
            </a:fld>
            <a:endParaRPr lang="sv-SE" altLang="sv-SE"/>
          </a:p>
        </p:txBody>
      </p:sp>
      <p:sp>
        <p:nvSpPr>
          <p:cNvPr id="6" name="Ellips 5">
            <a:extLst>
              <a:ext uri="{FF2B5EF4-FFF2-40B4-BE49-F238E27FC236}">
                <a16:creationId xmlns:a16="http://schemas.microsoft.com/office/drawing/2014/main" id="{8AFFE72E-F781-B60C-3A7F-8FBA7C4E947F}"/>
              </a:ext>
            </a:extLst>
          </p:cNvPr>
          <p:cNvSpPr/>
          <p:nvPr/>
        </p:nvSpPr>
        <p:spPr>
          <a:xfrm>
            <a:off x="6732240" y="1020121"/>
            <a:ext cx="211382" cy="209244"/>
          </a:xfrm>
          <a:prstGeom prst="ellipse">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ysClr val="windowText" lastClr="000000"/>
                </a:solidFill>
              </a:rPr>
              <a:t>1</a:t>
            </a:r>
          </a:p>
        </p:txBody>
      </p:sp>
      <p:sp>
        <p:nvSpPr>
          <p:cNvPr id="8" name="Ellips 7">
            <a:extLst>
              <a:ext uri="{FF2B5EF4-FFF2-40B4-BE49-F238E27FC236}">
                <a16:creationId xmlns:a16="http://schemas.microsoft.com/office/drawing/2014/main" id="{07FEFB93-D2F9-5483-B010-4804DB7BB166}"/>
              </a:ext>
            </a:extLst>
          </p:cNvPr>
          <p:cNvSpPr/>
          <p:nvPr/>
        </p:nvSpPr>
        <p:spPr>
          <a:xfrm>
            <a:off x="5508104" y="1914643"/>
            <a:ext cx="211382" cy="209244"/>
          </a:xfrm>
          <a:prstGeom prst="ellipse">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ysClr val="windowText" lastClr="000000"/>
                </a:solidFill>
              </a:rPr>
              <a:t>2</a:t>
            </a:r>
          </a:p>
        </p:txBody>
      </p:sp>
    </p:spTree>
    <p:extLst>
      <p:ext uri="{BB962C8B-B14F-4D97-AF65-F5344CB8AC3E}">
        <p14:creationId xmlns:p14="http://schemas.microsoft.com/office/powerpoint/2010/main" val="98629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F18FC-93C8-5F8A-5DBC-D1DA33988A30}"/>
              </a:ext>
            </a:extLst>
          </p:cNvPr>
          <p:cNvSpPr>
            <a:spLocks noGrp="1"/>
          </p:cNvSpPr>
          <p:nvPr>
            <p:ph type="title"/>
          </p:nvPr>
        </p:nvSpPr>
        <p:spPr/>
        <p:txBody>
          <a:bodyPr/>
          <a:lstStyle/>
          <a:p>
            <a:r>
              <a:rPr lang="sv-SE" dirty="0"/>
              <a:t>SAIKs bankkonton</a:t>
            </a:r>
          </a:p>
        </p:txBody>
      </p:sp>
      <p:sp>
        <p:nvSpPr>
          <p:cNvPr id="3" name="Platshållare för innehåll 2">
            <a:extLst>
              <a:ext uri="{FF2B5EF4-FFF2-40B4-BE49-F238E27FC236}">
                <a16:creationId xmlns:a16="http://schemas.microsoft.com/office/drawing/2014/main" id="{54EF5DF0-30C0-04A0-6AFB-7BF686A22449}"/>
              </a:ext>
            </a:extLst>
          </p:cNvPr>
          <p:cNvSpPr>
            <a:spLocks noGrp="1"/>
          </p:cNvSpPr>
          <p:nvPr>
            <p:ph idx="1"/>
          </p:nvPr>
        </p:nvSpPr>
        <p:spPr>
          <a:xfrm>
            <a:off x="4211960" y="1052513"/>
            <a:ext cx="4474840" cy="5329237"/>
          </a:xfrm>
        </p:spPr>
        <p:txBody>
          <a:bodyPr/>
          <a:lstStyle/>
          <a:p>
            <a:endParaRPr lang="sv-SE" dirty="0"/>
          </a:p>
        </p:txBody>
      </p:sp>
      <p:sp>
        <p:nvSpPr>
          <p:cNvPr id="4" name="Platshållare för bildnummer 3">
            <a:extLst>
              <a:ext uri="{FF2B5EF4-FFF2-40B4-BE49-F238E27FC236}">
                <a16:creationId xmlns:a16="http://schemas.microsoft.com/office/drawing/2014/main" id="{8A819997-F479-B535-38F0-56529ED9CAFA}"/>
              </a:ext>
            </a:extLst>
          </p:cNvPr>
          <p:cNvSpPr>
            <a:spLocks noGrp="1"/>
          </p:cNvSpPr>
          <p:nvPr>
            <p:ph type="sldNum" sz="quarter" idx="12"/>
          </p:nvPr>
        </p:nvSpPr>
        <p:spPr/>
        <p:txBody>
          <a:bodyPr/>
          <a:lstStyle/>
          <a:p>
            <a:pPr>
              <a:defRPr/>
            </a:pPr>
            <a:fld id="{8C1FC87D-ADE0-4303-A0D4-FC6E7B2724DB}" type="slidenum">
              <a:rPr lang="sv-SE" altLang="sv-SE" smtClean="0"/>
              <a:pPr>
                <a:defRPr/>
              </a:pPr>
              <a:t>24</a:t>
            </a:fld>
            <a:endParaRPr lang="sv-SE" altLang="sv-SE"/>
          </a:p>
        </p:txBody>
      </p:sp>
      <p:pic>
        <p:nvPicPr>
          <p:cNvPr id="6" name="Bildobjekt 5">
            <a:extLst>
              <a:ext uri="{FF2B5EF4-FFF2-40B4-BE49-F238E27FC236}">
                <a16:creationId xmlns:a16="http://schemas.microsoft.com/office/drawing/2014/main" id="{FC9738F9-FA9C-0A4C-5B9C-180433D73BBD}"/>
              </a:ext>
            </a:extLst>
          </p:cNvPr>
          <p:cNvPicPr>
            <a:picLocks noChangeAspect="1"/>
          </p:cNvPicPr>
          <p:nvPr/>
        </p:nvPicPr>
        <p:blipFill>
          <a:blip r:embed="rId2"/>
          <a:stretch>
            <a:fillRect/>
          </a:stretch>
        </p:blipFill>
        <p:spPr>
          <a:xfrm>
            <a:off x="611560" y="2552666"/>
            <a:ext cx="2557883" cy="3828678"/>
          </a:xfrm>
          <a:prstGeom prst="rect">
            <a:avLst/>
          </a:prstGeom>
        </p:spPr>
      </p:pic>
    </p:spTree>
    <p:extLst>
      <p:ext uri="{BB962C8B-B14F-4D97-AF65-F5344CB8AC3E}">
        <p14:creationId xmlns:p14="http://schemas.microsoft.com/office/powerpoint/2010/main" val="203380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88816-284D-CB6D-4A8A-B5DAAE4031B4}"/>
              </a:ext>
            </a:extLst>
          </p:cNvPr>
          <p:cNvSpPr>
            <a:spLocks noGrp="1"/>
          </p:cNvSpPr>
          <p:nvPr>
            <p:ph type="title"/>
          </p:nvPr>
        </p:nvSpPr>
        <p:spPr/>
        <p:txBody>
          <a:bodyPr/>
          <a:lstStyle/>
          <a:p>
            <a:r>
              <a:rPr lang="sv-SE" dirty="0"/>
              <a:t>Syfte och ambition</a:t>
            </a:r>
          </a:p>
        </p:txBody>
      </p:sp>
      <p:sp>
        <p:nvSpPr>
          <p:cNvPr id="3" name="Platshållare för innehåll 2">
            <a:extLst>
              <a:ext uri="{FF2B5EF4-FFF2-40B4-BE49-F238E27FC236}">
                <a16:creationId xmlns:a16="http://schemas.microsoft.com/office/drawing/2014/main" id="{9C409D30-A2BB-452F-BAFD-FF84A0D287EB}"/>
              </a:ext>
            </a:extLst>
          </p:cNvPr>
          <p:cNvSpPr>
            <a:spLocks noGrp="1"/>
          </p:cNvSpPr>
          <p:nvPr>
            <p:ph idx="1"/>
          </p:nvPr>
        </p:nvSpPr>
        <p:spPr/>
        <p:txBody>
          <a:bodyPr/>
          <a:lstStyle/>
          <a:p>
            <a:pPr marL="0" indent="0">
              <a:buNone/>
            </a:pPr>
            <a:r>
              <a:rPr lang="sv-SE" dirty="0">
                <a:effectLst/>
                <a:latin typeface="Calibri" panose="020F0502020204030204" pitchFamily="34" charset="0"/>
                <a:ea typeface="Times New Roman" panose="02020603050405020304" pitchFamily="18" charset="0"/>
                <a:cs typeface="Calibri" panose="020F0502020204030204" pitchFamily="34" charset="0"/>
              </a:rPr>
              <a:t>SAIK ska ha ekonomisystem och processer med</a:t>
            </a:r>
          </a:p>
          <a:p>
            <a:r>
              <a:rPr lang="sv-SE" sz="1800" dirty="0">
                <a:effectLst/>
                <a:latin typeface="Calibri" panose="020F0502020204030204" pitchFamily="34" charset="0"/>
                <a:ea typeface="Times New Roman" panose="02020603050405020304" pitchFamily="18" charset="0"/>
                <a:cs typeface="Calibri" panose="020F0502020204030204" pitchFamily="34" charset="0"/>
              </a:rPr>
              <a:t>effektiva, snabba utbetalningar och faktureringar </a:t>
            </a:r>
          </a:p>
          <a:p>
            <a:pPr lvl="1"/>
            <a:r>
              <a:rPr lang="sv-SE" sz="1600" dirty="0">
                <a:latin typeface="Calibri" panose="020F0502020204030204" pitchFamily="34" charset="0"/>
                <a:ea typeface="Times New Roman" panose="02020603050405020304" pitchFamily="18" charset="0"/>
                <a:cs typeface="Calibri" panose="020F0502020204030204" pitchFamily="34" charset="0"/>
              </a:rPr>
              <a:t>vi pratar om 1-2 veckor, det ska inte vara enklare att gå runt</a:t>
            </a:r>
            <a:endParaRPr lang="sv-SE" sz="1600" dirty="0">
              <a:effectLst/>
              <a:latin typeface="Calibri" panose="020F0502020204030204" pitchFamily="34" charset="0"/>
              <a:ea typeface="Times New Roman" panose="02020603050405020304" pitchFamily="18" charset="0"/>
              <a:cs typeface="Calibri" panose="020F0502020204030204" pitchFamily="34" charset="0"/>
            </a:endParaRPr>
          </a:p>
          <a:p>
            <a:r>
              <a:rPr lang="sv-SE" sz="1800" dirty="0">
                <a:effectLst/>
                <a:latin typeface="Calibri" panose="020F0502020204030204" pitchFamily="34" charset="0"/>
                <a:ea typeface="Times New Roman" panose="02020603050405020304" pitchFamily="18" charset="0"/>
                <a:cs typeface="Calibri" panose="020F0502020204030204" pitchFamily="34" charset="0"/>
              </a:rPr>
              <a:t>korrekt bokföring med aktuella rapporter </a:t>
            </a:r>
          </a:p>
          <a:p>
            <a:pPr lvl="1"/>
            <a:r>
              <a:rPr lang="sv-SE" sz="1600" dirty="0">
                <a:latin typeface="Calibri" panose="020F0502020204030204" pitchFamily="34" charset="0"/>
                <a:ea typeface="Times New Roman" panose="02020603050405020304" pitchFamily="18" charset="0"/>
                <a:cs typeface="Calibri" panose="020F0502020204030204" pitchFamily="34" charset="0"/>
              </a:rPr>
              <a:t>vi pratar om 2-4 veckor</a:t>
            </a:r>
            <a:endParaRPr lang="sv-SE" sz="1400" dirty="0">
              <a:effectLst/>
              <a:latin typeface="Calibri" panose="020F0502020204030204" pitchFamily="34" charset="0"/>
              <a:ea typeface="Times New Roman" panose="02020603050405020304" pitchFamily="18" charset="0"/>
              <a:cs typeface="Calibri" panose="020F0502020204030204" pitchFamily="34" charset="0"/>
            </a:endParaRPr>
          </a:p>
          <a:p>
            <a:r>
              <a:rPr lang="sv-SE" sz="1800" dirty="0">
                <a:effectLst/>
                <a:latin typeface="Calibri" panose="020F0502020204030204" pitchFamily="34" charset="0"/>
                <a:ea typeface="Times New Roman" panose="02020603050405020304" pitchFamily="18" charset="0"/>
                <a:cs typeface="Calibri" panose="020F0502020204030204" pitchFamily="34" charset="0"/>
              </a:rPr>
              <a:t>arbetet fördelat på flera personer som kan göra en liten del var </a:t>
            </a:r>
          </a:p>
          <a:p>
            <a:pPr lvl="1"/>
            <a:r>
              <a:rPr lang="sv-SE" sz="1600" dirty="0">
                <a:latin typeface="Calibri" panose="020F0502020204030204" pitchFamily="34" charset="0"/>
                <a:ea typeface="Times New Roman" panose="02020603050405020304" pitchFamily="18" charset="0"/>
                <a:cs typeface="Calibri" panose="020F0502020204030204" pitchFamily="34" charset="0"/>
              </a:rPr>
              <a:t>varje lokalt ansvarig ska också hantera sin del av de ekonomiska flödena</a:t>
            </a:r>
            <a:endParaRPr lang="sv-SE" sz="1600" dirty="0">
              <a:effectLst/>
              <a:latin typeface="Calibri" panose="020F0502020204030204" pitchFamily="34" charset="0"/>
              <a:ea typeface="Times New Roman" panose="02020603050405020304" pitchFamily="18" charset="0"/>
              <a:cs typeface="Calibri" panose="020F0502020204030204" pitchFamily="34" charset="0"/>
            </a:endParaRPr>
          </a:p>
          <a:p>
            <a:r>
              <a:rPr lang="sv-SE" sz="1800" dirty="0">
                <a:latin typeface="Calibri" panose="020F0502020204030204" pitchFamily="34" charset="0"/>
                <a:ea typeface="Times New Roman" panose="02020603050405020304" pitchFamily="18" charset="0"/>
                <a:cs typeface="Calibri" panose="020F0502020204030204" pitchFamily="34" charset="0"/>
              </a:rPr>
              <a:t>varje ansvarig ska kunna ha en ersättare</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p>
            <a:pPr lvl="1"/>
            <a:r>
              <a:rPr lang="sv-SE" sz="1600" dirty="0">
                <a:latin typeface="Calibri" panose="020F0502020204030204" pitchFamily="34" charset="0"/>
                <a:ea typeface="Times New Roman" panose="02020603050405020304" pitchFamily="18" charset="0"/>
                <a:cs typeface="Calibri" panose="020F0502020204030204" pitchFamily="34" charset="0"/>
              </a:rPr>
              <a:t>varje roll ska kunna utföras av flera personer</a:t>
            </a:r>
            <a:endParaRPr lang="sv-SE" sz="1600" dirty="0">
              <a:effectLst/>
              <a:latin typeface="Calibri" panose="020F0502020204030204" pitchFamily="34" charset="0"/>
              <a:ea typeface="Times New Roman" panose="02020603050405020304" pitchFamily="18" charset="0"/>
              <a:cs typeface="Calibri" panose="020F0502020204030204" pitchFamily="34" charset="0"/>
            </a:endParaRPr>
          </a:p>
          <a:p>
            <a:r>
              <a:rPr lang="sv-SE" sz="1800" dirty="0">
                <a:effectLst/>
                <a:latin typeface="Calibri" panose="020F0502020204030204" pitchFamily="34" charset="0"/>
                <a:ea typeface="Times New Roman" panose="02020603050405020304" pitchFamily="18" charset="0"/>
                <a:cs typeface="Calibri" panose="020F0502020204030204" pitchFamily="34" charset="0"/>
              </a:rPr>
              <a:t>alla ska kunna göra det administrativa jobb från sitt köksbord  </a:t>
            </a:r>
          </a:p>
          <a:p>
            <a:pPr lvl="1"/>
            <a:r>
              <a:rPr lang="sv-SE" sz="1600" dirty="0">
                <a:latin typeface="Calibri" panose="020F0502020204030204" pitchFamily="34" charset="0"/>
                <a:ea typeface="Times New Roman" panose="02020603050405020304" pitchFamily="18" charset="0"/>
                <a:cs typeface="Calibri" panose="020F0502020204030204" pitchFamily="34" charset="0"/>
              </a:rPr>
              <a:t>alla ska nå systemen och processerna där de är, dator krävs dock</a:t>
            </a:r>
            <a:endParaRPr lang="sv-SE" sz="1600" dirty="0">
              <a:effectLst/>
              <a:latin typeface="Calibri" panose="020F0502020204030204" pitchFamily="34" charset="0"/>
              <a:ea typeface="Times New Roman" panose="02020603050405020304" pitchFamily="18" charset="0"/>
              <a:cs typeface="Calibri" panose="020F0502020204030204" pitchFamily="34" charset="0"/>
            </a:endParaRPr>
          </a:p>
          <a:p>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sv-SE" sz="1800" dirty="0">
              <a:latin typeface="Calibri" panose="020F0502020204030204" pitchFamily="34" charset="0"/>
              <a:ea typeface="Times New Roman" panose="02020603050405020304" pitchFamily="18" charset="0"/>
              <a:cs typeface="Calibri" panose="020F0502020204030204" pitchFamily="34" charset="0"/>
            </a:endParaRPr>
          </a:p>
          <a:p>
            <a:r>
              <a:rPr lang="sv-SE" sz="1800" dirty="0">
                <a:effectLst/>
                <a:latin typeface="Calibri" panose="020F0502020204030204" pitchFamily="34" charset="0"/>
                <a:ea typeface="Times New Roman" panose="02020603050405020304" pitchFamily="18" charset="0"/>
                <a:cs typeface="Calibri" panose="020F0502020204030204" pitchFamily="34" charset="0"/>
              </a:rPr>
              <a:t>Våga lita på processerna!</a:t>
            </a:r>
          </a:p>
          <a:p>
            <a:endParaRPr lang="sv-SE" dirty="0"/>
          </a:p>
        </p:txBody>
      </p:sp>
      <p:sp>
        <p:nvSpPr>
          <p:cNvPr id="4" name="Platshållare för bildnummer 3">
            <a:extLst>
              <a:ext uri="{FF2B5EF4-FFF2-40B4-BE49-F238E27FC236}">
                <a16:creationId xmlns:a16="http://schemas.microsoft.com/office/drawing/2014/main" id="{241BECE5-B71E-8E4A-A038-49E0922C3BA3}"/>
              </a:ext>
            </a:extLst>
          </p:cNvPr>
          <p:cNvSpPr>
            <a:spLocks noGrp="1"/>
          </p:cNvSpPr>
          <p:nvPr>
            <p:ph type="sldNum" sz="quarter" idx="12"/>
          </p:nvPr>
        </p:nvSpPr>
        <p:spPr/>
        <p:txBody>
          <a:bodyPr/>
          <a:lstStyle/>
          <a:p>
            <a:pPr>
              <a:defRPr/>
            </a:pPr>
            <a:fld id="{8C1FC87D-ADE0-4303-A0D4-FC6E7B2724DB}" type="slidenum">
              <a:rPr lang="sv-SE" altLang="sv-SE" smtClean="0"/>
              <a:pPr>
                <a:defRPr/>
              </a:pPr>
              <a:t>3</a:t>
            </a:fld>
            <a:endParaRPr lang="sv-SE" altLang="sv-SE"/>
          </a:p>
        </p:txBody>
      </p:sp>
    </p:spTree>
    <p:extLst>
      <p:ext uri="{BB962C8B-B14F-4D97-AF65-F5344CB8AC3E}">
        <p14:creationId xmlns:p14="http://schemas.microsoft.com/office/powerpoint/2010/main" val="983690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88816-284D-CB6D-4A8A-B5DAAE4031B4}"/>
              </a:ext>
            </a:extLst>
          </p:cNvPr>
          <p:cNvSpPr>
            <a:spLocks noGrp="1"/>
          </p:cNvSpPr>
          <p:nvPr>
            <p:ph type="title"/>
          </p:nvPr>
        </p:nvSpPr>
        <p:spPr/>
        <p:txBody>
          <a:bodyPr/>
          <a:lstStyle/>
          <a:p>
            <a:r>
              <a:rPr lang="sv-SE" dirty="0"/>
              <a:t>Principer utbetalningar</a:t>
            </a:r>
          </a:p>
        </p:txBody>
      </p:sp>
      <p:sp>
        <p:nvSpPr>
          <p:cNvPr id="3" name="Platshållare för innehåll 2">
            <a:extLst>
              <a:ext uri="{FF2B5EF4-FFF2-40B4-BE49-F238E27FC236}">
                <a16:creationId xmlns:a16="http://schemas.microsoft.com/office/drawing/2014/main" id="{9C409D30-A2BB-452F-BAFD-FF84A0D287EB}"/>
              </a:ext>
            </a:extLst>
          </p:cNvPr>
          <p:cNvSpPr>
            <a:spLocks noGrp="1"/>
          </p:cNvSpPr>
          <p:nvPr>
            <p:ph idx="1"/>
          </p:nvPr>
        </p:nvSpPr>
        <p:spPr/>
        <p:txBody>
          <a:bodyPr/>
          <a:lstStyle/>
          <a:p>
            <a:pPr>
              <a:buFont typeface="Symbol" panose="05050102010706020507" pitchFamily="18" charset="2"/>
              <a:buChar char=""/>
              <a:tabLst>
                <a:tab pos="810260" algn="l"/>
                <a:tab pos="2171700" algn="l"/>
              </a:tabLst>
            </a:pPr>
            <a:r>
              <a:rPr lang="sv-SE" sz="1800" dirty="0">
                <a:effectLst/>
                <a:latin typeface="Calibri" panose="020F0502020204030204" pitchFamily="34" charset="0"/>
                <a:ea typeface="Times New Roman" panose="02020603050405020304" pitchFamily="18" charset="0"/>
                <a:cs typeface="Calibri" panose="020F0502020204030204" pitchFamily="34" charset="0"/>
              </a:rPr>
              <a:t>bokföringen följer fakturametoden (”bokförs först, betalas sedan”)</a:t>
            </a:r>
          </a:p>
          <a:p>
            <a:pPr>
              <a:buFont typeface="Symbol" panose="05050102010706020507" pitchFamily="18" charset="2"/>
              <a:buChar char=""/>
              <a:tabLst>
                <a:tab pos="810260" algn="l"/>
                <a:tab pos="2171700" algn="l"/>
              </a:tabLst>
            </a:pPr>
            <a:r>
              <a:rPr lang="sv-SE" sz="1800" dirty="0">
                <a:effectLst/>
                <a:latin typeface="Calibri" panose="020F0502020204030204" pitchFamily="34" charset="0"/>
                <a:ea typeface="Times New Roman" panose="02020603050405020304" pitchFamily="18" charset="0"/>
                <a:cs typeface="Calibri" panose="020F0502020204030204" pitchFamily="34" charset="0"/>
              </a:rPr>
              <a:t>ordförande och särskilt utsedda attestanter, attesterar i bokföringssystemet</a:t>
            </a:r>
          </a:p>
          <a:p>
            <a:pPr>
              <a:buFont typeface="Symbol" panose="05050102010706020507" pitchFamily="18" charset="2"/>
              <a:buChar char=""/>
              <a:tabLst>
                <a:tab pos="810260" algn="l"/>
                <a:tab pos="2171700" algn="l"/>
              </a:tabLst>
            </a:pPr>
            <a:r>
              <a:rPr lang="sv-SE" sz="1800" dirty="0">
                <a:effectLst/>
                <a:latin typeface="Calibri" panose="020F0502020204030204" pitchFamily="34" charset="0"/>
                <a:ea typeface="Times New Roman" panose="02020603050405020304" pitchFamily="18" charset="0"/>
                <a:cs typeface="Calibri" panose="020F0502020204030204" pitchFamily="34" charset="0"/>
              </a:rPr>
              <a:t>utbetalningar hanteras en gång per vecka </a:t>
            </a:r>
          </a:p>
          <a:p>
            <a:pPr marL="342900" lvl="0" indent="-342900">
              <a:buFont typeface="Symbol" panose="05050102010706020507" pitchFamily="18" charset="2"/>
              <a:buChar char=""/>
              <a:tabLst>
                <a:tab pos="810260" algn="l"/>
                <a:tab pos="2171700" algn="l"/>
              </a:tabLst>
            </a:pP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tabLst>
                <a:tab pos="810260" algn="l"/>
                <a:tab pos="2171700" algn="l"/>
              </a:tabLst>
            </a:pPr>
            <a:r>
              <a:rPr lang="sv-SE" sz="1800" dirty="0">
                <a:effectLst/>
                <a:latin typeface="Calibri" panose="020F0502020204030204" pitchFamily="34" charset="0"/>
                <a:ea typeface="Times New Roman" panose="02020603050405020304" pitchFamily="18" charset="0"/>
                <a:cs typeface="Calibri" panose="020F0502020204030204" pitchFamily="34" charset="0"/>
              </a:rPr>
              <a:t>alla leverantörsfakturor ska i första hand skickas av leverantören direkt till vår mail Fakturor@Savedalensaik.se, varför det är viktigt att dessa fakturor innehåller referens till sektion, men även projekt och beställare</a:t>
            </a:r>
          </a:p>
          <a:p>
            <a:pPr marL="342900" lvl="0" indent="-342900">
              <a:buFont typeface="Symbol" panose="05050102010706020507" pitchFamily="18" charset="2"/>
              <a:buChar char=""/>
              <a:tabLst>
                <a:tab pos="810260" algn="l"/>
                <a:tab pos="2171700" algn="l"/>
              </a:tabLst>
            </a:pP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tabLst>
                <a:tab pos="810260" algn="l"/>
                <a:tab pos="2171700" algn="l"/>
              </a:tabLst>
            </a:pPr>
            <a:r>
              <a:rPr lang="sv-SE" sz="1800" dirty="0">
                <a:effectLst/>
                <a:latin typeface="Calibri" panose="020F0502020204030204" pitchFamily="34" charset="0"/>
                <a:ea typeface="Times New Roman" panose="02020603050405020304" pitchFamily="18" charset="0"/>
                <a:cs typeface="Calibri" panose="020F0502020204030204" pitchFamily="34" charset="0"/>
              </a:rPr>
              <a:t>alla utlägg betalas enbart mot ifylld utläggsblankett med bifogade kvitton, allt i pdf-format (fyll i alla detaljer, behövs för snabb hantering och för revisorerna)</a:t>
            </a:r>
          </a:p>
          <a:p>
            <a:pPr marL="342900" lvl="0" indent="-342900">
              <a:buFont typeface="Symbol" panose="05050102010706020507" pitchFamily="18" charset="2"/>
              <a:buChar char=""/>
              <a:tabLst>
                <a:tab pos="810260" algn="l"/>
                <a:tab pos="2171700" algn="l"/>
              </a:tabLst>
            </a:pPr>
            <a:r>
              <a:rPr lang="sv-SE" sz="1800" dirty="0">
                <a:effectLst/>
                <a:latin typeface="Calibri" panose="020F0502020204030204" pitchFamily="34" charset="0"/>
                <a:ea typeface="Times New Roman" panose="02020603050405020304" pitchFamily="18" charset="0"/>
                <a:cs typeface="Calibri" panose="020F0502020204030204" pitchFamily="34" charset="0"/>
              </a:rPr>
              <a:t>anmälan som kräver omedelbar betalning, t.ex samma dag, måste betalas av medlem eller funktionär; hen begär sedan ersättning för utlägg</a:t>
            </a:r>
          </a:p>
          <a:p>
            <a:pPr marL="342900" lvl="0" indent="-342900">
              <a:buFont typeface="Symbol" panose="05050102010706020507" pitchFamily="18" charset="2"/>
              <a:buChar char=""/>
              <a:tabLst>
                <a:tab pos="810260" algn="l"/>
                <a:tab pos="2171700" algn="l"/>
              </a:tabLst>
            </a:pPr>
            <a:r>
              <a:rPr lang="sv-SE" sz="1800" dirty="0">
                <a:effectLst/>
                <a:latin typeface="Calibri" panose="020F0502020204030204" pitchFamily="34" charset="0"/>
                <a:ea typeface="Times New Roman" panose="02020603050405020304" pitchFamily="18" charset="0"/>
                <a:cs typeface="Calibri" panose="020F0502020204030204" pitchFamily="34" charset="0"/>
              </a:rPr>
              <a:t>projektledare (gruppansvariga, aktivitetsansvarige, tränare, </a:t>
            </a:r>
            <a:r>
              <a:rPr lang="sv-SE" sz="1800" dirty="0" err="1">
                <a:effectLst/>
                <a:latin typeface="Calibri" panose="020F0502020204030204" pitchFamily="34" charset="0"/>
                <a:ea typeface="Times New Roman" panose="02020603050405020304" pitchFamily="18" charset="0"/>
                <a:cs typeface="Calibri" panose="020F0502020204030204" pitchFamily="34" charset="0"/>
              </a:rPr>
              <a:t>etc</a:t>
            </a:r>
            <a:r>
              <a:rPr lang="sv-SE" sz="1800" dirty="0">
                <a:effectLst/>
                <a:latin typeface="Calibri" panose="020F0502020204030204" pitchFamily="34" charset="0"/>
                <a:ea typeface="Times New Roman" panose="02020603050405020304" pitchFamily="18" charset="0"/>
                <a:cs typeface="Calibri" panose="020F0502020204030204" pitchFamily="34" charset="0"/>
              </a:rPr>
              <a:t>) som godkänner utbetalning anger konto, Kst och projekt samt skickar in underlag (pdf) via mail till Rakningar@Savedalensaik.se (en räkning per mail)</a:t>
            </a:r>
          </a:p>
          <a:p>
            <a:endParaRPr lang="sv-SE" dirty="0"/>
          </a:p>
        </p:txBody>
      </p:sp>
      <p:sp>
        <p:nvSpPr>
          <p:cNvPr id="4" name="Platshållare för bildnummer 3">
            <a:extLst>
              <a:ext uri="{FF2B5EF4-FFF2-40B4-BE49-F238E27FC236}">
                <a16:creationId xmlns:a16="http://schemas.microsoft.com/office/drawing/2014/main" id="{6E2D66A3-33D4-D89B-2E17-8985496AE7C6}"/>
              </a:ext>
            </a:extLst>
          </p:cNvPr>
          <p:cNvSpPr>
            <a:spLocks noGrp="1"/>
          </p:cNvSpPr>
          <p:nvPr>
            <p:ph type="sldNum" sz="quarter" idx="12"/>
          </p:nvPr>
        </p:nvSpPr>
        <p:spPr/>
        <p:txBody>
          <a:bodyPr/>
          <a:lstStyle/>
          <a:p>
            <a:pPr>
              <a:defRPr/>
            </a:pPr>
            <a:fld id="{8C1FC87D-ADE0-4303-A0D4-FC6E7B2724DB}" type="slidenum">
              <a:rPr lang="sv-SE" altLang="sv-SE" smtClean="0"/>
              <a:pPr>
                <a:defRPr/>
              </a:pPr>
              <a:t>4</a:t>
            </a:fld>
            <a:endParaRPr lang="sv-SE" altLang="sv-SE"/>
          </a:p>
        </p:txBody>
      </p:sp>
    </p:spTree>
    <p:extLst>
      <p:ext uri="{BB962C8B-B14F-4D97-AF65-F5344CB8AC3E}">
        <p14:creationId xmlns:p14="http://schemas.microsoft.com/office/powerpoint/2010/main" val="1877777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BA6B754-5002-45AB-A6F2-5037105F0E3D}"/>
              </a:ext>
            </a:extLst>
          </p:cNvPr>
          <p:cNvSpPr>
            <a:spLocks noGrp="1" noChangeArrowheads="1"/>
          </p:cNvSpPr>
          <p:nvPr>
            <p:ph type="title"/>
          </p:nvPr>
        </p:nvSpPr>
        <p:spPr/>
        <p:txBody>
          <a:bodyPr/>
          <a:lstStyle/>
          <a:p>
            <a:pPr eaLnBrk="1" hangingPunct="1"/>
            <a:r>
              <a:rPr lang="sv-SE" altLang="sv-SE" sz="3200" dirty="0"/>
              <a:t>Utgiftsflöden för fakturor och utlägg</a:t>
            </a:r>
          </a:p>
        </p:txBody>
      </p:sp>
      <p:grpSp>
        <p:nvGrpSpPr>
          <p:cNvPr id="14" name="Grupp 13">
            <a:extLst>
              <a:ext uri="{FF2B5EF4-FFF2-40B4-BE49-F238E27FC236}">
                <a16:creationId xmlns:a16="http://schemas.microsoft.com/office/drawing/2014/main" id="{389485CC-F59B-2EAA-A890-4372B0921D0C}"/>
              </a:ext>
            </a:extLst>
          </p:cNvPr>
          <p:cNvGrpSpPr/>
          <p:nvPr/>
        </p:nvGrpSpPr>
        <p:grpSpPr>
          <a:xfrm>
            <a:off x="372482" y="3898655"/>
            <a:ext cx="7439606" cy="2122633"/>
            <a:chOff x="372482" y="3898655"/>
            <a:chExt cx="7439606" cy="2122633"/>
          </a:xfrm>
        </p:grpSpPr>
        <p:sp>
          <p:nvSpPr>
            <p:cNvPr id="70" name="Flödesschema: Process 69">
              <a:extLst>
                <a:ext uri="{FF2B5EF4-FFF2-40B4-BE49-F238E27FC236}">
                  <a16:creationId xmlns:a16="http://schemas.microsoft.com/office/drawing/2014/main" id="{1FAD470E-454B-D7C0-E1FC-BA8568E69DFB}"/>
                </a:ext>
              </a:extLst>
            </p:cNvPr>
            <p:cNvSpPr/>
            <p:nvPr/>
          </p:nvSpPr>
          <p:spPr>
            <a:xfrm>
              <a:off x="2531333" y="3898655"/>
              <a:ext cx="3624844" cy="2122633"/>
            </a:xfrm>
            <a:prstGeom prst="flowChartProcess">
              <a:avLst/>
            </a:prstGeom>
            <a:solidFill>
              <a:srgbClr val="FFDF9F"/>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sv-SE" sz="1400" b="1" dirty="0">
                  <a:solidFill>
                    <a:srgbClr val="996633"/>
                  </a:solidFill>
                </a:rPr>
                <a:t>Ansvarig: </a:t>
              </a:r>
              <a:r>
                <a:rPr lang="sv-SE" sz="1200" b="1" dirty="0">
                  <a:solidFill>
                    <a:srgbClr val="996633"/>
                  </a:solidFill>
                </a:rPr>
                <a:t>Klubbkassör, Bokföringsansv</a:t>
              </a:r>
              <a:endParaRPr lang="sv-SE" sz="1400" b="1" dirty="0">
                <a:solidFill>
                  <a:srgbClr val="996633"/>
                </a:solidFill>
              </a:endParaRPr>
            </a:p>
          </p:txBody>
        </p:sp>
        <p:sp>
          <p:nvSpPr>
            <p:cNvPr id="69" name="Flödesschema: Process 68">
              <a:extLst>
                <a:ext uri="{FF2B5EF4-FFF2-40B4-BE49-F238E27FC236}">
                  <a16:creationId xmlns:a16="http://schemas.microsoft.com/office/drawing/2014/main" id="{CBE0B454-910F-246B-653D-0D2150AECCB0}"/>
                </a:ext>
              </a:extLst>
            </p:cNvPr>
            <p:cNvSpPr/>
            <p:nvPr/>
          </p:nvSpPr>
          <p:spPr>
            <a:xfrm>
              <a:off x="372482" y="3898655"/>
              <a:ext cx="1990479" cy="2122633"/>
            </a:xfrm>
            <a:prstGeom prst="flowChartProcess">
              <a:avLst/>
            </a:prstGeom>
            <a:solidFill>
              <a:srgbClr val="FFDF9F"/>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sv-SE" sz="1400" b="1" dirty="0">
                  <a:solidFill>
                    <a:srgbClr val="996633"/>
                  </a:solidFill>
                </a:rPr>
                <a:t>Ansvarig: </a:t>
              </a:r>
              <a:r>
                <a:rPr lang="sv-SE" sz="1200" b="1" dirty="0">
                  <a:solidFill>
                    <a:srgbClr val="996633"/>
                  </a:solidFill>
                </a:rPr>
                <a:t>Sektionsordf</a:t>
              </a:r>
              <a:endParaRPr lang="sv-SE" sz="1400" b="1" dirty="0">
                <a:solidFill>
                  <a:srgbClr val="996633"/>
                </a:solidFill>
              </a:endParaRPr>
            </a:p>
          </p:txBody>
        </p:sp>
        <p:sp>
          <p:nvSpPr>
            <p:cNvPr id="4101" name="Text Box 104">
              <a:extLst>
                <a:ext uri="{FF2B5EF4-FFF2-40B4-BE49-F238E27FC236}">
                  <a16:creationId xmlns:a16="http://schemas.microsoft.com/office/drawing/2014/main" id="{45AE292C-9532-4BC8-89ED-CF74C8C1875C}"/>
                </a:ext>
              </a:extLst>
            </p:cNvPr>
            <p:cNvSpPr txBox="1">
              <a:spLocks noChangeArrowheads="1"/>
            </p:cNvSpPr>
            <p:nvPr/>
          </p:nvSpPr>
          <p:spPr bwMode="auto">
            <a:xfrm>
              <a:off x="6661150" y="4924961"/>
              <a:ext cx="1050925" cy="3048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400"/>
                <a:t>utbetalning</a:t>
              </a:r>
            </a:p>
          </p:txBody>
        </p:sp>
        <p:sp>
          <p:nvSpPr>
            <p:cNvPr id="4102" name="AutoShape 11">
              <a:extLst>
                <a:ext uri="{FF2B5EF4-FFF2-40B4-BE49-F238E27FC236}">
                  <a16:creationId xmlns:a16="http://schemas.microsoft.com/office/drawing/2014/main" id="{417EB6E9-C277-4C8C-9A0B-9E0F21112119}"/>
                </a:ext>
              </a:extLst>
            </p:cNvPr>
            <p:cNvSpPr>
              <a:spLocks noChangeArrowheads="1"/>
            </p:cNvSpPr>
            <p:nvPr/>
          </p:nvSpPr>
          <p:spPr bwMode="auto">
            <a:xfrm>
              <a:off x="2844801" y="3990975"/>
              <a:ext cx="1152525" cy="1524380"/>
            </a:xfrm>
            <a:prstGeom prst="can">
              <a:avLst>
                <a:gd name="adj" fmla="val 19964"/>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b="1"/>
                <a:t>Fortnox</a:t>
              </a:r>
            </a:p>
            <a:p>
              <a:pPr algn="ctr" eaLnBrk="1" hangingPunct="1">
                <a:spcBef>
                  <a:spcPct val="0"/>
                </a:spcBef>
                <a:buFontTx/>
                <a:buNone/>
              </a:pPr>
              <a:endParaRPr lang="sv-SE" altLang="sv-SE" sz="1400"/>
            </a:p>
            <a:p>
              <a:pPr algn="ctr" eaLnBrk="1" hangingPunct="1">
                <a:spcBef>
                  <a:spcPct val="0"/>
                </a:spcBef>
                <a:buFontTx/>
                <a:buNone/>
              </a:pPr>
              <a:r>
                <a:rPr lang="sv-SE" altLang="sv-SE" sz="1400"/>
                <a:t>Bokförings-</a:t>
              </a:r>
              <a:br>
                <a:rPr lang="sv-SE" altLang="sv-SE" sz="1400"/>
              </a:br>
              <a:r>
                <a:rPr lang="sv-SE" altLang="sv-SE" sz="1400"/>
                <a:t>program</a:t>
              </a:r>
            </a:p>
            <a:p>
              <a:pPr algn="ctr" eaLnBrk="1" hangingPunct="1">
                <a:spcBef>
                  <a:spcPct val="0"/>
                </a:spcBef>
                <a:buFontTx/>
                <a:buNone/>
              </a:pPr>
              <a:r>
                <a:rPr lang="sv-SE" altLang="sv-SE" sz="1200"/>
                <a:t>(fakturametoden)</a:t>
              </a:r>
            </a:p>
          </p:txBody>
        </p:sp>
        <p:grpSp>
          <p:nvGrpSpPr>
            <p:cNvPr id="4103" name="Group 15">
              <a:extLst>
                <a:ext uri="{FF2B5EF4-FFF2-40B4-BE49-F238E27FC236}">
                  <a16:creationId xmlns:a16="http://schemas.microsoft.com/office/drawing/2014/main" id="{4D87DB8A-4CE7-4A86-A762-653991E91091}"/>
                </a:ext>
              </a:extLst>
            </p:cNvPr>
            <p:cNvGrpSpPr>
              <a:grpSpLocks/>
            </p:cNvGrpSpPr>
            <p:nvPr/>
          </p:nvGrpSpPr>
          <p:grpSpPr bwMode="auto">
            <a:xfrm>
              <a:off x="812006" y="5121860"/>
              <a:ext cx="431800" cy="215954"/>
              <a:chOff x="567" y="3793"/>
              <a:chExt cx="408" cy="181"/>
            </a:xfrm>
          </p:grpSpPr>
          <p:sp>
            <p:nvSpPr>
              <p:cNvPr id="4129" name="Rectangle 12">
                <a:extLst>
                  <a:ext uri="{FF2B5EF4-FFF2-40B4-BE49-F238E27FC236}">
                    <a16:creationId xmlns:a16="http://schemas.microsoft.com/office/drawing/2014/main" id="{95E483FF-3967-45A9-95AA-EBFDC394D011}"/>
                  </a:ext>
                </a:extLst>
              </p:cNvPr>
              <p:cNvSpPr>
                <a:spLocks noChangeArrowheads="1"/>
              </p:cNvSpPr>
              <p:nvPr/>
            </p:nvSpPr>
            <p:spPr bwMode="auto">
              <a:xfrm>
                <a:off x="567" y="3793"/>
                <a:ext cx="408" cy="1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4130" name="Line 13">
                <a:extLst>
                  <a:ext uri="{FF2B5EF4-FFF2-40B4-BE49-F238E27FC236}">
                    <a16:creationId xmlns:a16="http://schemas.microsoft.com/office/drawing/2014/main" id="{C2EF21A7-A711-40E6-98C1-38029336737B}"/>
                  </a:ext>
                </a:extLst>
              </p:cNvPr>
              <p:cNvSpPr>
                <a:spLocks noChangeShapeType="1"/>
              </p:cNvSpPr>
              <p:nvPr/>
            </p:nvSpPr>
            <p:spPr bwMode="auto">
              <a:xfrm>
                <a:off x="567" y="3793"/>
                <a:ext cx="408"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4131" name="Line 14">
                <a:extLst>
                  <a:ext uri="{FF2B5EF4-FFF2-40B4-BE49-F238E27FC236}">
                    <a16:creationId xmlns:a16="http://schemas.microsoft.com/office/drawing/2014/main" id="{38D8CEA5-E5F5-45F2-898A-428AB77890E5}"/>
                  </a:ext>
                </a:extLst>
              </p:cNvPr>
              <p:cNvSpPr>
                <a:spLocks noChangeShapeType="1"/>
              </p:cNvSpPr>
              <p:nvPr/>
            </p:nvSpPr>
            <p:spPr bwMode="auto">
              <a:xfrm flipV="1">
                <a:off x="567" y="3793"/>
                <a:ext cx="408"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grpSp>
        <p:sp>
          <p:nvSpPr>
            <p:cNvPr id="4104" name="Text Box 16">
              <a:extLst>
                <a:ext uri="{FF2B5EF4-FFF2-40B4-BE49-F238E27FC236}">
                  <a16:creationId xmlns:a16="http://schemas.microsoft.com/office/drawing/2014/main" id="{C05338D0-F910-4EEA-9E24-5598031D504E}"/>
                </a:ext>
              </a:extLst>
            </p:cNvPr>
            <p:cNvSpPr txBox="1">
              <a:spLocks noChangeArrowheads="1"/>
            </p:cNvSpPr>
            <p:nvPr/>
          </p:nvSpPr>
          <p:spPr bwMode="auto">
            <a:xfrm>
              <a:off x="812800" y="5465687"/>
              <a:ext cx="1455738" cy="30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400"/>
                <a:t>mail till attestant</a:t>
              </a:r>
            </a:p>
          </p:txBody>
        </p:sp>
        <p:sp>
          <p:nvSpPr>
            <p:cNvPr id="4105" name="Line 17">
              <a:extLst>
                <a:ext uri="{FF2B5EF4-FFF2-40B4-BE49-F238E27FC236}">
                  <a16:creationId xmlns:a16="http://schemas.microsoft.com/office/drawing/2014/main" id="{A3F816AC-138A-4315-ABBB-25C44BAA687C}"/>
                </a:ext>
              </a:extLst>
            </p:cNvPr>
            <p:cNvSpPr>
              <a:spLocks noChangeShapeType="1"/>
            </p:cNvSpPr>
            <p:nvPr/>
          </p:nvSpPr>
          <p:spPr bwMode="auto">
            <a:xfrm flipH="1">
              <a:off x="1050926" y="4941734"/>
              <a:ext cx="192879" cy="163945"/>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4106" name="Line 18">
              <a:extLst>
                <a:ext uri="{FF2B5EF4-FFF2-40B4-BE49-F238E27FC236}">
                  <a16:creationId xmlns:a16="http://schemas.microsoft.com/office/drawing/2014/main" id="{361EFF38-93B8-4541-A893-397496FFF0CC}"/>
                </a:ext>
              </a:extLst>
            </p:cNvPr>
            <p:cNvSpPr>
              <a:spLocks noChangeShapeType="1"/>
            </p:cNvSpPr>
            <p:nvPr/>
          </p:nvSpPr>
          <p:spPr bwMode="auto">
            <a:xfrm flipH="1" flipV="1">
              <a:off x="1747043" y="4941733"/>
              <a:ext cx="0" cy="576406"/>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4107" name="Line 19">
              <a:extLst>
                <a:ext uri="{FF2B5EF4-FFF2-40B4-BE49-F238E27FC236}">
                  <a16:creationId xmlns:a16="http://schemas.microsoft.com/office/drawing/2014/main" id="{FFCAE1A8-86CE-4DBD-ADA1-3770B197E96C}"/>
                </a:ext>
              </a:extLst>
            </p:cNvPr>
            <p:cNvSpPr>
              <a:spLocks noChangeShapeType="1"/>
            </p:cNvSpPr>
            <p:nvPr/>
          </p:nvSpPr>
          <p:spPr bwMode="auto">
            <a:xfrm>
              <a:off x="1044574" y="5377923"/>
              <a:ext cx="199229" cy="137432"/>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4108" name="AutoShape 20">
              <a:extLst>
                <a:ext uri="{FF2B5EF4-FFF2-40B4-BE49-F238E27FC236}">
                  <a16:creationId xmlns:a16="http://schemas.microsoft.com/office/drawing/2014/main" id="{CE61B4E5-0EE7-499D-8EFF-165BFE23704D}"/>
                </a:ext>
              </a:extLst>
            </p:cNvPr>
            <p:cNvSpPr>
              <a:spLocks noChangeArrowheads="1"/>
            </p:cNvSpPr>
            <p:nvPr/>
          </p:nvSpPr>
          <p:spPr bwMode="auto">
            <a:xfrm>
              <a:off x="2052638" y="4653457"/>
              <a:ext cx="719138" cy="288997"/>
            </a:xfrm>
            <a:prstGeom prst="notchedRightArrow">
              <a:avLst>
                <a:gd name="adj1" fmla="val 50000"/>
                <a:gd name="adj2" fmla="val 62226"/>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4109" name="AutoShape 21">
              <a:extLst>
                <a:ext uri="{FF2B5EF4-FFF2-40B4-BE49-F238E27FC236}">
                  <a16:creationId xmlns:a16="http://schemas.microsoft.com/office/drawing/2014/main" id="{30E41F9E-0949-47C7-AB6D-7258A1AC20BB}"/>
                </a:ext>
              </a:extLst>
            </p:cNvPr>
            <p:cNvSpPr>
              <a:spLocks noChangeArrowheads="1"/>
            </p:cNvSpPr>
            <p:nvPr/>
          </p:nvSpPr>
          <p:spPr bwMode="auto">
            <a:xfrm>
              <a:off x="4068763" y="4653457"/>
              <a:ext cx="719138" cy="288997"/>
            </a:xfrm>
            <a:prstGeom prst="notchedRightArrow">
              <a:avLst>
                <a:gd name="adj1" fmla="val 50000"/>
                <a:gd name="adj2" fmla="val 62226"/>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grpSp>
          <p:nvGrpSpPr>
            <p:cNvPr id="4110" name="Group 41">
              <a:extLst>
                <a:ext uri="{FF2B5EF4-FFF2-40B4-BE49-F238E27FC236}">
                  <a16:creationId xmlns:a16="http://schemas.microsoft.com/office/drawing/2014/main" id="{E43AA9E8-335B-42F6-BC0F-D7AAE8F50CB8}"/>
                </a:ext>
              </a:extLst>
            </p:cNvPr>
            <p:cNvGrpSpPr>
              <a:grpSpLocks/>
            </p:cNvGrpSpPr>
            <p:nvPr/>
          </p:nvGrpSpPr>
          <p:grpSpPr bwMode="auto">
            <a:xfrm>
              <a:off x="4776786" y="3997326"/>
              <a:ext cx="1030288" cy="1511678"/>
              <a:chOff x="4056" y="2387"/>
              <a:chExt cx="649" cy="952"/>
            </a:xfrm>
          </p:grpSpPr>
          <p:sp>
            <p:nvSpPr>
              <p:cNvPr id="4118" name="Rectangle 22">
                <a:extLst>
                  <a:ext uri="{FF2B5EF4-FFF2-40B4-BE49-F238E27FC236}">
                    <a16:creationId xmlns:a16="http://schemas.microsoft.com/office/drawing/2014/main" id="{F4430B2B-5CA1-46BD-9D0E-D7524C907990}"/>
                  </a:ext>
                </a:extLst>
              </p:cNvPr>
              <p:cNvSpPr>
                <a:spLocks noChangeArrowheads="1"/>
              </p:cNvSpPr>
              <p:nvPr/>
            </p:nvSpPr>
            <p:spPr bwMode="auto">
              <a:xfrm>
                <a:off x="4104" y="2659"/>
                <a:ext cx="544" cy="68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4119" name="Line 23">
                <a:extLst>
                  <a:ext uri="{FF2B5EF4-FFF2-40B4-BE49-F238E27FC236}">
                    <a16:creationId xmlns:a16="http://schemas.microsoft.com/office/drawing/2014/main" id="{B4DD1F99-7DC2-4E1E-80F5-F2526CD32337}"/>
                  </a:ext>
                </a:extLst>
              </p:cNvPr>
              <p:cNvSpPr>
                <a:spLocks noChangeShapeType="1"/>
              </p:cNvSpPr>
              <p:nvPr/>
            </p:nvSpPr>
            <p:spPr bwMode="auto">
              <a:xfrm>
                <a:off x="4376" y="2387"/>
                <a:ext cx="318"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4120" name="Line 24">
                <a:extLst>
                  <a:ext uri="{FF2B5EF4-FFF2-40B4-BE49-F238E27FC236}">
                    <a16:creationId xmlns:a16="http://schemas.microsoft.com/office/drawing/2014/main" id="{E8A04CCE-AC95-4EF9-A15C-83C970435F84}"/>
                  </a:ext>
                </a:extLst>
              </p:cNvPr>
              <p:cNvSpPr>
                <a:spLocks noChangeShapeType="1"/>
              </p:cNvSpPr>
              <p:nvPr/>
            </p:nvSpPr>
            <p:spPr bwMode="auto">
              <a:xfrm flipH="1">
                <a:off x="4058" y="2387"/>
                <a:ext cx="318"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4121" name="AutoShape 25">
                <a:extLst>
                  <a:ext uri="{FF2B5EF4-FFF2-40B4-BE49-F238E27FC236}">
                    <a16:creationId xmlns:a16="http://schemas.microsoft.com/office/drawing/2014/main" id="{AD779D33-198D-4B41-9113-920B1F60B52C}"/>
                  </a:ext>
                </a:extLst>
              </p:cNvPr>
              <p:cNvSpPr>
                <a:spLocks noChangeArrowheads="1"/>
              </p:cNvSpPr>
              <p:nvPr/>
            </p:nvSpPr>
            <p:spPr bwMode="auto">
              <a:xfrm>
                <a:off x="4104" y="2387"/>
                <a:ext cx="544" cy="272"/>
              </a:xfrm>
              <a:prstGeom prst="triangle">
                <a:avLst>
                  <a:gd name="adj" fmla="val 5000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4122" name="Rectangle 26">
                <a:extLst>
                  <a:ext uri="{FF2B5EF4-FFF2-40B4-BE49-F238E27FC236}">
                    <a16:creationId xmlns:a16="http://schemas.microsoft.com/office/drawing/2014/main" id="{F9B9C4DC-DEDB-4D6B-A62F-4AAA0D664309}"/>
                  </a:ext>
                </a:extLst>
              </p:cNvPr>
              <p:cNvSpPr>
                <a:spLocks noChangeArrowheads="1"/>
              </p:cNvSpPr>
              <p:nvPr/>
            </p:nvSpPr>
            <p:spPr bwMode="auto">
              <a:xfrm>
                <a:off x="4149" y="2750"/>
                <a:ext cx="91"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4123" name="Rectangle 27">
                <a:extLst>
                  <a:ext uri="{FF2B5EF4-FFF2-40B4-BE49-F238E27FC236}">
                    <a16:creationId xmlns:a16="http://schemas.microsoft.com/office/drawing/2014/main" id="{D6595D30-C0AD-49ED-B716-32B6D6650642}"/>
                  </a:ext>
                </a:extLst>
              </p:cNvPr>
              <p:cNvSpPr>
                <a:spLocks noChangeArrowheads="1"/>
              </p:cNvSpPr>
              <p:nvPr/>
            </p:nvSpPr>
            <p:spPr bwMode="auto">
              <a:xfrm>
                <a:off x="4149" y="3067"/>
                <a:ext cx="91"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4124" name="Rectangle 28">
                <a:extLst>
                  <a:ext uri="{FF2B5EF4-FFF2-40B4-BE49-F238E27FC236}">
                    <a16:creationId xmlns:a16="http://schemas.microsoft.com/office/drawing/2014/main" id="{9A3BF3DB-1A7B-46AC-9BA4-BAE962354788}"/>
                  </a:ext>
                </a:extLst>
              </p:cNvPr>
              <p:cNvSpPr>
                <a:spLocks noChangeArrowheads="1"/>
              </p:cNvSpPr>
              <p:nvPr/>
            </p:nvSpPr>
            <p:spPr bwMode="auto">
              <a:xfrm>
                <a:off x="4376" y="3067"/>
                <a:ext cx="91"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4125" name="Rectangle 29">
                <a:extLst>
                  <a:ext uri="{FF2B5EF4-FFF2-40B4-BE49-F238E27FC236}">
                    <a16:creationId xmlns:a16="http://schemas.microsoft.com/office/drawing/2014/main" id="{94D748BD-CFDD-494E-B0D3-71FBD9A02C61}"/>
                  </a:ext>
                </a:extLst>
              </p:cNvPr>
              <p:cNvSpPr>
                <a:spLocks noChangeArrowheads="1"/>
              </p:cNvSpPr>
              <p:nvPr/>
            </p:nvSpPr>
            <p:spPr bwMode="auto">
              <a:xfrm>
                <a:off x="4285" y="2750"/>
                <a:ext cx="91"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4126" name="Rectangle 30">
                <a:extLst>
                  <a:ext uri="{FF2B5EF4-FFF2-40B4-BE49-F238E27FC236}">
                    <a16:creationId xmlns:a16="http://schemas.microsoft.com/office/drawing/2014/main" id="{93013335-077D-4E0A-89A0-B9E405BBD280}"/>
                  </a:ext>
                </a:extLst>
              </p:cNvPr>
              <p:cNvSpPr>
                <a:spLocks noChangeArrowheads="1"/>
              </p:cNvSpPr>
              <p:nvPr/>
            </p:nvSpPr>
            <p:spPr bwMode="auto">
              <a:xfrm>
                <a:off x="4512" y="3067"/>
                <a:ext cx="91"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4127" name="Rectangle 31">
                <a:extLst>
                  <a:ext uri="{FF2B5EF4-FFF2-40B4-BE49-F238E27FC236}">
                    <a16:creationId xmlns:a16="http://schemas.microsoft.com/office/drawing/2014/main" id="{A7F7760D-8A70-4770-915D-DEFEB7FE42B3}"/>
                  </a:ext>
                </a:extLst>
              </p:cNvPr>
              <p:cNvSpPr>
                <a:spLocks noChangeArrowheads="1"/>
              </p:cNvSpPr>
              <p:nvPr/>
            </p:nvSpPr>
            <p:spPr bwMode="auto">
              <a:xfrm>
                <a:off x="4512" y="2750"/>
                <a:ext cx="91"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4128" name="Text Box 32">
                <a:extLst>
                  <a:ext uri="{FF2B5EF4-FFF2-40B4-BE49-F238E27FC236}">
                    <a16:creationId xmlns:a16="http://schemas.microsoft.com/office/drawing/2014/main" id="{021E9E4C-3FE8-49C3-A96A-BA8DE27B3F5A}"/>
                  </a:ext>
                </a:extLst>
              </p:cNvPr>
              <p:cNvSpPr txBox="1">
                <a:spLocks noChangeArrowheads="1"/>
              </p:cNvSpPr>
              <p:nvPr/>
            </p:nvSpPr>
            <p:spPr bwMode="auto">
              <a:xfrm>
                <a:off x="4056" y="2523"/>
                <a:ext cx="649"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b="1"/>
                  <a:t>Bank</a:t>
                </a:r>
              </a:p>
              <a:p>
                <a:pPr algn="ctr" eaLnBrk="1" hangingPunct="1">
                  <a:spcBef>
                    <a:spcPct val="0"/>
                  </a:spcBef>
                  <a:buFontTx/>
                  <a:buNone/>
                </a:pPr>
                <a:endParaRPr lang="sv-SE" altLang="sv-SE" sz="1200" b="1"/>
              </a:p>
              <a:p>
                <a:pPr algn="ctr" eaLnBrk="1" hangingPunct="1">
                  <a:spcBef>
                    <a:spcPct val="0"/>
                  </a:spcBef>
                  <a:buFontTx/>
                  <a:buNone/>
                </a:pPr>
                <a:endParaRPr lang="sv-SE" altLang="sv-SE" sz="1400"/>
              </a:p>
              <a:p>
                <a:pPr algn="ctr" eaLnBrk="1" hangingPunct="1">
                  <a:spcBef>
                    <a:spcPct val="0"/>
                  </a:spcBef>
                  <a:buFontTx/>
                  <a:buNone/>
                </a:pPr>
                <a:r>
                  <a:rPr lang="sv-SE" altLang="sv-SE" sz="1400"/>
                  <a:t>Bankkonto</a:t>
                </a:r>
              </a:p>
            </p:txBody>
          </p:sp>
        </p:grpSp>
        <p:sp>
          <p:nvSpPr>
            <p:cNvPr id="4111" name="AutoShape 34">
              <a:extLst>
                <a:ext uri="{FF2B5EF4-FFF2-40B4-BE49-F238E27FC236}">
                  <a16:creationId xmlns:a16="http://schemas.microsoft.com/office/drawing/2014/main" id="{6FA15723-7EB3-4344-862E-434D746E2ADA}"/>
                </a:ext>
              </a:extLst>
            </p:cNvPr>
            <p:cNvSpPr>
              <a:spLocks noChangeArrowheads="1"/>
            </p:cNvSpPr>
            <p:nvPr/>
          </p:nvSpPr>
          <p:spPr bwMode="auto">
            <a:xfrm>
              <a:off x="503238" y="4653457"/>
              <a:ext cx="468313" cy="288997"/>
            </a:xfrm>
            <a:prstGeom prst="notchedRightArrow">
              <a:avLst>
                <a:gd name="adj1" fmla="val 50000"/>
                <a:gd name="adj2" fmla="val 40522"/>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pic>
          <p:nvPicPr>
            <p:cNvPr id="4112" name="Picture 103">
              <a:extLst>
                <a:ext uri="{FF2B5EF4-FFF2-40B4-BE49-F238E27FC236}">
                  <a16:creationId xmlns:a16="http://schemas.microsoft.com/office/drawing/2014/main" id="{726DA186-FD1E-480A-8D90-B6F11EE90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4478762"/>
              <a:ext cx="1223963" cy="4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3" name="AutoShape 106">
              <a:extLst>
                <a:ext uri="{FF2B5EF4-FFF2-40B4-BE49-F238E27FC236}">
                  <a16:creationId xmlns:a16="http://schemas.microsoft.com/office/drawing/2014/main" id="{50DC62AC-8A97-4749-94B7-1C732F870D41}"/>
                </a:ext>
              </a:extLst>
            </p:cNvPr>
            <p:cNvSpPr>
              <a:spLocks noChangeArrowheads="1"/>
            </p:cNvSpPr>
            <p:nvPr/>
          </p:nvSpPr>
          <p:spPr bwMode="auto">
            <a:xfrm>
              <a:off x="5795962" y="4653457"/>
              <a:ext cx="719138" cy="288997"/>
            </a:xfrm>
            <a:prstGeom prst="notchedRightArrow">
              <a:avLst>
                <a:gd name="adj1" fmla="val 50000"/>
                <a:gd name="adj2" fmla="val 62226"/>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grpSp>
          <p:nvGrpSpPr>
            <p:cNvPr id="68" name="Grupp 5">
              <a:extLst>
                <a:ext uri="{FF2B5EF4-FFF2-40B4-BE49-F238E27FC236}">
                  <a16:creationId xmlns:a16="http://schemas.microsoft.com/office/drawing/2014/main" id="{544CAF70-4C59-C76D-EA5B-098B7DAFEE32}"/>
                </a:ext>
              </a:extLst>
            </p:cNvPr>
            <p:cNvGrpSpPr>
              <a:grpSpLocks/>
            </p:cNvGrpSpPr>
            <p:nvPr/>
          </p:nvGrpSpPr>
          <p:grpSpPr bwMode="auto">
            <a:xfrm>
              <a:off x="1041886" y="3980940"/>
              <a:ext cx="940416" cy="896818"/>
              <a:chOff x="1047580" y="3990698"/>
              <a:chExt cx="940416" cy="896921"/>
            </a:xfrm>
          </p:grpSpPr>
          <p:sp>
            <p:nvSpPr>
              <p:cNvPr id="71" name="Rektangel 70">
                <a:extLst>
                  <a:ext uri="{FF2B5EF4-FFF2-40B4-BE49-F238E27FC236}">
                    <a16:creationId xmlns:a16="http://schemas.microsoft.com/office/drawing/2014/main" id="{526F5E85-37BF-EF73-E7E9-38843F8A72E3}"/>
                  </a:ext>
                </a:extLst>
              </p:cNvPr>
              <p:cNvSpPr/>
              <p:nvPr/>
            </p:nvSpPr>
            <p:spPr>
              <a:xfrm>
                <a:off x="1050926" y="3990698"/>
                <a:ext cx="937070" cy="896921"/>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 rIns="0" anchor="ctr"/>
              <a:lstStyle/>
              <a:p>
                <a:pPr algn="ctr" eaLnBrk="1" hangingPunct="1">
                  <a:defRPr/>
                </a:pPr>
                <a:r>
                  <a:rPr lang="sv-SE" altLang="sv-SE" sz="1200" b="1" dirty="0">
                    <a:solidFill>
                      <a:schemeClr val="tx1"/>
                    </a:solidFill>
                  </a:rPr>
                  <a:t>DiNumero</a:t>
                </a:r>
              </a:p>
              <a:p>
                <a:pPr algn="ctr" eaLnBrk="1" hangingPunct="1">
                  <a:defRPr/>
                </a:pPr>
                <a:r>
                  <a:rPr lang="sv-SE" altLang="sv-SE" sz="800" dirty="0">
                    <a:solidFill>
                      <a:schemeClr val="tx1"/>
                    </a:solidFill>
                    <a:highlight>
                      <a:srgbClr val="FFFF00"/>
                    </a:highlight>
                  </a:rPr>
                  <a:t> </a:t>
                </a:r>
              </a:p>
              <a:p>
                <a:pPr algn="ctr" eaLnBrk="1" hangingPunct="1">
                  <a:defRPr/>
                </a:pPr>
                <a:r>
                  <a:rPr lang="sv-SE" altLang="sv-SE" sz="1400" dirty="0">
                    <a:solidFill>
                      <a:schemeClr val="tx1"/>
                    </a:solidFill>
                  </a:rPr>
                  <a:t>Attest</a:t>
                </a:r>
              </a:p>
              <a:p>
                <a:pPr algn="ctr" eaLnBrk="1" hangingPunct="1">
                  <a:defRPr/>
                </a:pPr>
                <a:r>
                  <a:rPr lang="sv-SE" altLang="sv-SE" sz="1400" dirty="0">
                    <a:solidFill>
                      <a:schemeClr val="tx1"/>
                    </a:solidFill>
                  </a:rPr>
                  <a:t>av ordf</a:t>
                </a:r>
              </a:p>
              <a:p>
                <a:pPr algn="ctr" eaLnBrk="1" hangingPunct="1">
                  <a:defRPr/>
                </a:pPr>
                <a:r>
                  <a:rPr lang="sv-SE" altLang="sv-SE" sz="800" dirty="0">
                    <a:solidFill>
                      <a:schemeClr val="tx1"/>
                    </a:solidFill>
                    <a:highlight>
                      <a:srgbClr val="FFFF00"/>
                    </a:highlight>
                  </a:rPr>
                  <a:t> </a:t>
                </a:r>
              </a:p>
            </p:txBody>
          </p:sp>
          <p:cxnSp>
            <p:nvCxnSpPr>
              <p:cNvPr id="72" name="Rak koppling 71">
                <a:extLst>
                  <a:ext uri="{FF2B5EF4-FFF2-40B4-BE49-F238E27FC236}">
                    <a16:creationId xmlns:a16="http://schemas.microsoft.com/office/drawing/2014/main" id="{37A79A5B-5590-308D-FF38-4059A01FE950}"/>
                  </a:ext>
                </a:extLst>
              </p:cNvPr>
              <p:cNvCxnSpPr>
                <a:cxnSpLocks/>
              </p:cNvCxnSpPr>
              <p:nvPr/>
            </p:nvCxnSpPr>
            <p:spPr>
              <a:xfrm>
                <a:off x="1047580" y="4212974"/>
                <a:ext cx="940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Rak koppling 72">
                <a:extLst>
                  <a:ext uri="{FF2B5EF4-FFF2-40B4-BE49-F238E27FC236}">
                    <a16:creationId xmlns:a16="http://schemas.microsoft.com/office/drawing/2014/main" id="{02978A37-3C53-89C9-F24A-E0BAA9CDF83E}"/>
                  </a:ext>
                </a:extLst>
              </p:cNvPr>
              <p:cNvCxnSpPr>
                <a:cxnSpLocks/>
              </p:cNvCxnSpPr>
              <p:nvPr/>
            </p:nvCxnSpPr>
            <p:spPr>
              <a:xfrm flipV="1">
                <a:off x="1120775" y="3997049"/>
                <a:ext cx="0" cy="876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 name="Grupp 12">
            <a:extLst>
              <a:ext uri="{FF2B5EF4-FFF2-40B4-BE49-F238E27FC236}">
                <a16:creationId xmlns:a16="http://schemas.microsoft.com/office/drawing/2014/main" id="{906A264F-9A49-7FE0-C108-B94D13D04C58}"/>
              </a:ext>
            </a:extLst>
          </p:cNvPr>
          <p:cNvGrpSpPr/>
          <p:nvPr/>
        </p:nvGrpSpPr>
        <p:grpSpPr>
          <a:xfrm>
            <a:off x="261277" y="1199634"/>
            <a:ext cx="8624994" cy="2356881"/>
            <a:chOff x="261277" y="1199634"/>
            <a:chExt cx="8624994" cy="2356881"/>
          </a:xfrm>
        </p:grpSpPr>
        <p:sp>
          <p:nvSpPr>
            <p:cNvPr id="4132" name="Text Box 4">
              <a:extLst>
                <a:ext uri="{FF2B5EF4-FFF2-40B4-BE49-F238E27FC236}">
                  <a16:creationId xmlns:a16="http://schemas.microsoft.com/office/drawing/2014/main" id="{233ADDD0-39FB-4445-97B8-7CB6279C225F}"/>
                </a:ext>
              </a:extLst>
            </p:cNvPr>
            <p:cNvSpPr txBox="1">
              <a:spLocks noChangeArrowheads="1"/>
            </p:cNvSpPr>
            <p:nvPr/>
          </p:nvSpPr>
          <p:spPr bwMode="auto">
            <a:xfrm>
              <a:off x="261277" y="1230766"/>
              <a:ext cx="198388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400" b="1" dirty="0"/>
                <a:t>Leverantörsfakturor</a:t>
              </a:r>
            </a:p>
            <a:p>
              <a:pPr lvl="1" indent="-25400" eaLnBrk="1" hangingPunct="1">
                <a:spcBef>
                  <a:spcPct val="0"/>
                </a:spcBef>
                <a:buFontTx/>
                <a:buChar char="-"/>
              </a:pPr>
              <a:r>
                <a:rPr lang="sv-SE" altLang="sv-SE" sz="1200" b="1" dirty="0"/>
                <a:t> faktura</a:t>
              </a:r>
            </a:p>
            <a:p>
              <a:pPr lvl="1" indent="-25400" eaLnBrk="1" hangingPunct="1">
                <a:spcBef>
                  <a:spcPct val="0"/>
                </a:spcBef>
                <a:buFontTx/>
                <a:buChar char="-"/>
              </a:pPr>
              <a:r>
                <a:rPr lang="sv-SE" altLang="sv-SE" sz="1200" b="1" dirty="0"/>
                <a:t> påminnelse</a:t>
              </a:r>
            </a:p>
            <a:p>
              <a:pPr lvl="1" indent="-25400" eaLnBrk="1" hangingPunct="1">
                <a:spcBef>
                  <a:spcPct val="0"/>
                </a:spcBef>
                <a:buFontTx/>
                <a:buChar char="-"/>
              </a:pPr>
              <a:r>
                <a:rPr lang="sv-SE" altLang="sv-SE" sz="1200" b="1" dirty="0"/>
                <a:t> kreditfaktura</a:t>
              </a:r>
              <a:endParaRPr lang="sv-SE" altLang="sv-SE" sz="800" b="1" dirty="0"/>
            </a:p>
          </p:txBody>
        </p:sp>
        <p:sp>
          <p:nvSpPr>
            <p:cNvPr id="4133" name="Text Box 5">
              <a:extLst>
                <a:ext uri="{FF2B5EF4-FFF2-40B4-BE49-F238E27FC236}">
                  <a16:creationId xmlns:a16="http://schemas.microsoft.com/office/drawing/2014/main" id="{03B0F732-FDB5-4438-AE88-D2B3A95D672D}"/>
                </a:ext>
              </a:extLst>
            </p:cNvPr>
            <p:cNvSpPr txBox="1">
              <a:spLocks noChangeArrowheads="1"/>
            </p:cNvSpPr>
            <p:nvPr/>
          </p:nvSpPr>
          <p:spPr bwMode="auto">
            <a:xfrm>
              <a:off x="264115" y="2192929"/>
              <a:ext cx="242566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400" b="1" dirty="0"/>
                <a:t>Utlägg till medlem/löpare</a:t>
              </a:r>
            </a:p>
            <a:p>
              <a:pPr eaLnBrk="1" hangingPunct="1">
                <a:spcBef>
                  <a:spcPct val="0"/>
                </a:spcBef>
                <a:buFontTx/>
                <a:buChar char="-"/>
              </a:pPr>
              <a:r>
                <a:rPr lang="sv-SE" altLang="sv-SE" sz="1200" b="1" dirty="0"/>
                <a:t> ersättning inköp</a:t>
              </a:r>
            </a:p>
            <a:p>
              <a:pPr eaLnBrk="1" hangingPunct="1">
                <a:spcBef>
                  <a:spcPct val="0"/>
                </a:spcBef>
                <a:buFontTx/>
                <a:buChar char="-"/>
              </a:pPr>
              <a:r>
                <a:rPr lang="sv-SE" altLang="sv-SE" sz="1200" b="1" dirty="0"/>
                <a:t> milersättning</a:t>
              </a:r>
            </a:p>
            <a:p>
              <a:pPr eaLnBrk="1" hangingPunct="1">
                <a:spcBef>
                  <a:spcPct val="0"/>
                </a:spcBef>
                <a:buFontTx/>
                <a:buChar char="-"/>
              </a:pPr>
              <a:r>
                <a:rPr lang="sv-SE" altLang="sv-SE" sz="1200" b="1" dirty="0"/>
                <a:t> återbetala avgift</a:t>
              </a:r>
            </a:p>
            <a:p>
              <a:pPr eaLnBrk="1" hangingPunct="1">
                <a:spcBef>
                  <a:spcPct val="0"/>
                </a:spcBef>
                <a:buFontTx/>
                <a:buChar char="-"/>
              </a:pPr>
              <a:r>
                <a:rPr lang="sv-SE" altLang="sv-SE" sz="1200" b="1" dirty="0"/>
                <a:t> arvode </a:t>
              </a:r>
            </a:p>
            <a:p>
              <a:pPr eaLnBrk="1" hangingPunct="1">
                <a:spcBef>
                  <a:spcPct val="0"/>
                </a:spcBef>
                <a:buFontTx/>
                <a:buChar char="-"/>
              </a:pPr>
              <a:r>
                <a:rPr lang="sv-SE" altLang="sv-SE" sz="1200" b="1" dirty="0"/>
                <a:t> förskott</a:t>
              </a:r>
            </a:p>
          </p:txBody>
        </p:sp>
        <p:sp>
          <p:nvSpPr>
            <p:cNvPr id="4139" name="AutoShape 36">
              <a:extLst>
                <a:ext uri="{FF2B5EF4-FFF2-40B4-BE49-F238E27FC236}">
                  <a16:creationId xmlns:a16="http://schemas.microsoft.com/office/drawing/2014/main" id="{447A6B0D-1B35-4D47-8D3C-9B5E43889841}"/>
                </a:ext>
              </a:extLst>
            </p:cNvPr>
            <p:cNvSpPr>
              <a:spLocks/>
            </p:cNvSpPr>
            <p:nvPr/>
          </p:nvSpPr>
          <p:spPr bwMode="auto">
            <a:xfrm>
              <a:off x="1695835" y="2510862"/>
              <a:ext cx="259258" cy="641325"/>
            </a:xfrm>
            <a:prstGeom prst="rightBrace">
              <a:avLst>
                <a:gd name="adj1" fmla="val 1002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4140" name="Line 37">
              <a:extLst>
                <a:ext uri="{FF2B5EF4-FFF2-40B4-BE49-F238E27FC236}">
                  <a16:creationId xmlns:a16="http://schemas.microsoft.com/office/drawing/2014/main" id="{A299DC20-48B2-4E98-BBB5-7A53D83D7C21}"/>
                </a:ext>
              </a:extLst>
            </p:cNvPr>
            <p:cNvSpPr>
              <a:spLocks noChangeShapeType="1"/>
            </p:cNvSpPr>
            <p:nvPr/>
          </p:nvSpPr>
          <p:spPr bwMode="auto">
            <a:xfrm flipV="1">
              <a:off x="1582145" y="3047326"/>
              <a:ext cx="793766" cy="23271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4141" name="Line 38">
              <a:extLst>
                <a:ext uri="{FF2B5EF4-FFF2-40B4-BE49-F238E27FC236}">
                  <a16:creationId xmlns:a16="http://schemas.microsoft.com/office/drawing/2014/main" id="{EDF03BF6-5A5F-4DB3-927C-5D7207DDD647}"/>
                </a:ext>
              </a:extLst>
            </p:cNvPr>
            <p:cNvSpPr>
              <a:spLocks noChangeShapeType="1"/>
            </p:cNvSpPr>
            <p:nvPr/>
          </p:nvSpPr>
          <p:spPr bwMode="auto">
            <a:xfrm flipV="1">
              <a:off x="1955093" y="2831426"/>
              <a:ext cx="4208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49" name="AutoShape 90">
              <a:extLst>
                <a:ext uri="{FF2B5EF4-FFF2-40B4-BE49-F238E27FC236}">
                  <a16:creationId xmlns:a16="http://schemas.microsoft.com/office/drawing/2014/main" id="{F11CE1DB-A772-426C-8EF2-D61B1D441F81}"/>
                </a:ext>
              </a:extLst>
            </p:cNvPr>
            <p:cNvSpPr>
              <a:spLocks noChangeArrowheads="1"/>
            </p:cNvSpPr>
            <p:nvPr/>
          </p:nvSpPr>
          <p:spPr bwMode="auto">
            <a:xfrm flipV="1">
              <a:off x="458238" y="1544917"/>
              <a:ext cx="448877" cy="509622"/>
            </a:xfrm>
            <a:prstGeom prst="foldedCorner">
              <a:avLst>
                <a:gd name="adj" fmla="val 24075"/>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sv-SE" altLang="sv-SE" sz="1000" dirty="0"/>
            </a:p>
          </p:txBody>
        </p:sp>
        <p:grpSp>
          <p:nvGrpSpPr>
            <p:cNvPr id="12" name="Grupp 11">
              <a:extLst>
                <a:ext uri="{FF2B5EF4-FFF2-40B4-BE49-F238E27FC236}">
                  <a16:creationId xmlns:a16="http://schemas.microsoft.com/office/drawing/2014/main" id="{FE3792C1-B364-517C-3DBA-C861B8E35F32}"/>
                </a:ext>
              </a:extLst>
            </p:cNvPr>
            <p:cNvGrpSpPr/>
            <p:nvPr/>
          </p:nvGrpSpPr>
          <p:grpSpPr>
            <a:xfrm>
              <a:off x="2504416" y="1199634"/>
              <a:ext cx="6381855" cy="2356881"/>
              <a:chOff x="2504416" y="1199634"/>
              <a:chExt cx="6381855" cy="2356881"/>
            </a:xfrm>
          </p:grpSpPr>
          <p:sp>
            <p:nvSpPr>
              <p:cNvPr id="5" name="Flödesschema: Process 4">
                <a:extLst>
                  <a:ext uri="{FF2B5EF4-FFF2-40B4-BE49-F238E27FC236}">
                    <a16:creationId xmlns:a16="http://schemas.microsoft.com/office/drawing/2014/main" id="{097737C1-E2AC-F92D-AF71-4CEBEF4040D7}"/>
                  </a:ext>
                </a:extLst>
              </p:cNvPr>
              <p:cNvSpPr/>
              <p:nvPr/>
            </p:nvSpPr>
            <p:spPr>
              <a:xfrm>
                <a:off x="2513614" y="1199634"/>
                <a:ext cx="6372657" cy="2356881"/>
              </a:xfrm>
              <a:prstGeom prst="flowChartProcess">
                <a:avLst/>
              </a:prstGeom>
              <a:solidFill>
                <a:srgbClr val="FFDF9F"/>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sv-SE" sz="1400" b="1" dirty="0">
                    <a:solidFill>
                      <a:srgbClr val="996633"/>
                    </a:solidFill>
                  </a:rPr>
                  <a:t>Ansvarig: </a:t>
                </a:r>
                <a:r>
                  <a:rPr lang="sv-SE" sz="1200" b="1" dirty="0">
                    <a:solidFill>
                      <a:srgbClr val="996633"/>
                    </a:solidFill>
                  </a:rPr>
                  <a:t>Aktivitetsansvarig, Projektledare, Tävlingsledare</a:t>
                </a:r>
                <a:endParaRPr lang="sv-SE" sz="1400" b="1" dirty="0">
                  <a:solidFill>
                    <a:srgbClr val="996633"/>
                  </a:solidFill>
                </a:endParaRPr>
              </a:p>
            </p:txBody>
          </p:sp>
          <p:sp>
            <p:nvSpPr>
              <p:cNvPr id="4136" name="Text Box 8">
                <a:extLst>
                  <a:ext uri="{FF2B5EF4-FFF2-40B4-BE49-F238E27FC236}">
                    <a16:creationId xmlns:a16="http://schemas.microsoft.com/office/drawing/2014/main" id="{467AD593-A949-4F3C-943F-BCAB9C917116}"/>
                  </a:ext>
                </a:extLst>
              </p:cNvPr>
              <p:cNvSpPr txBox="1">
                <a:spLocks noChangeArrowheads="1"/>
              </p:cNvSpPr>
              <p:nvPr/>
            </p:nvSpPr>
            <p:spPr bwMode="auto">
              <a:xfrm>
                <a:off x="2768964" y="1310301"/>
                <a:ext cx="2657473" cy="830997"/>
              </a:xfrm>
              <a:prstGeom prst="rect">
                <a:avLst/>
              </a:prstGeom>
              <a:solidFill>
                <a:schemeClr val="bg1"/>
              </a:solidFill>
              <a:ln w="9525">
                <a:solidFill>
                  <a:schemeClr val="tx1"/>
                </a:solidFill>
                <a:miter lim="800000"/>
                <a:headEnd/>
                <a:tailEnd/>
              </a:ln>
              <a:effectLst/>
            </p:spPr>
            <p:txBody>
              <a:bodyPr wrap="squar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200" b="1" dirty="0"/>
                  <a:t>Leverantör skickar till SAIK, </a:t>
                </a:r>
              </a:p>
              <a:p>
                <a:pPr eaLnBrk="1" hangingPunct="1">
                  <a:spcBef>
                    <a:spcPct val="0"/>
                  </a:spcBef>
                  <a:buFontTx/>
                  <a:buNone/>
                </a:pPr>
                <a:r>
                  <a:rPr lang="sv-SE" altLang="sv-SE" sz="1200" b="1" dirty="0"/>
                  <a:t>SAIK-mottagare anger </a:t>
                </a:r>
                <a:br>
                  <a:rPr lang="sv-SE" altLang="sv-SE" sz="1200" b="1" dirty="0"/>
                </a:br>
                <a:r>
                  <a:rPr lang="sv-SE" altLang="sv-SE" sz="1200" b="1" dirty="0"/>
                  <a:t>Kst, Konto, Projekt </a:t>
                </a:r>
              </a:p>
              <a:p>
                <a:pPr eaLnBrk="1" hangingPunct="1">
                  <a:spcBef>
                    <a:spcPct val="0"/>
                  </a:spcBef>
                  <a:buFontTx/>
                  <a:buNone/>
                </a:pPr>
                <a:r>
                  <a:rPr lang="sv-SE" altLang="sv-SE" sz="1200" b="1" dirty="0"/>
                  <a:t>och skickar pdf-fil vidare till </a:t>
                </a:r>
                <a:r>
                  <a:rPr lang="sv-SE" altLang="sv-SE" sz="1200" b="1" dirty="0">
                    <a:sym typeface="Wingdings" panose="05000000000000000000" pitchFamily="2" charset="2"/>
                  </a:rPr>
                  <a:t></a:t>
                </a:r>
                <a:endParaRPr lang="sv-SE" altLang="sv-SE" sz="1200" b="1" dirty="0"/>
              </a:p>
            </p:txBody>
          </p:sp>
          <p:sp>
            <p:nvSpPr>
              <p:cNvPr id="4137" name="Text Box 9">
                <a:extLst>
                  <a:ext uri="{FF2B5EF4-FFF2-40B4-BE49-F238E27FC236}">
                    <a16:creationId xmlns:a16="http://schemas.microsoft.com/office/drawing/2014/main" id="{12379274-E100-4A51-982C-EF1CE83EDC9D}"/>
                  </a:ext>
                </a:extLst>
              </p:cNvPr>
              <p:cNvSpPr txBox="1">
                <a:spLocks noChangeArrowheads="1"/>
              </p:cNvSpPr>
              <p:nvPr/>
            </p:nvSpPr>
            <p:spPr bwMode="auto">
              <a:xfrm>
                <a:off x="3918110" y="2390627"/>
                <a:ext cx="1743036" cy="830997"/>
              </a:xfrm>
              <a:prstGeom prst="rect">
                <a:avLst/>
              </a:prstGeom>
              <a:solidFill>
                <a:schemeClr val="bg1"/>
              </a:solidFill>
              <a:ln w="9525">
                <a:solidFill>
                  <a:schemeClr val="tx1"/>
                </a:solidFill>
                <a:miter lim="800000"/>
                <a:headEnd/>
                <a:tailEnd/>
              </a:ln>
              <a:effectLst/>
            </p:spPr>
            <p:txBody>
              <a:bodyPr wrap="squar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200" b="1" dirty="0"/>
                  <a:t>Sektionsordf/Projekt-ledare godkänner, skickar pdf-blankett och pdf-bilagor till </a:t>
                </a:r>
                <a:r>
                  <a:rPr lang="sv-SE" altLang="sv-SE" sz="1200" b="1" dirty="0">
                    <a:sym typeface="Wingdings" panose="05000000000000000000" pitchFamily="2" charset="2"/>
                  </a:rPr>
                  <a:t></a:t>
                </a:r>
                <a:r>
                  <a:rPr lang="sv-SE" altLang="sv-SE" sz="1200" b="1" dirty="0"/>
                  <a:t> </a:t>
                </a:r>
              </a:p>
            </p:txBody>
          </p:sp>
          <p:sp>
            <p:nvSpPr>
              <p:cNvPr id="4138" name="Text Box 35">
                <a:extLst>
                  <a:ext uri="{FF2B5EF4-FFF2-40B4-BE49-F238E27FC236}">
                    <a16:creationId xmlns:a16="http://schemas.microsoft.com/office/drawing/2014/main" id="{C77D03AB-3FC4-48BF-BC1A-0E6F27ED426C}"/>
                  </a:ext>
                </a:extLst>
              </p:cNvPr>
              <p:cNvSpPr txBox="1">
                <a:spLocks noChangeArrowheads="1"/>
              </p:cNvSpPr>
              <p:nvPr/>
            </p:nvSpPr>
            <p:spPr bwMode="auto">
              <a:xfrm>
                <a:off x="2504416" y="2390627"/>
                <a:ext cx="1100091" cy="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200" b="1" dirty="0"/>
                  <a:t>Blankettval:</a:t>
                </a:r>
              </a:p>
              <a:p>
                <a:pPr eaLnBrk="1" hangingPunct="1">
                  <a:spcBef>
                    <a:spcPct val="0"/>
                  </a:spcBef>
                  <a:buFontTx/>
                  <a:buChar char="-"/>
                </a:pPr>
                <a:r>
                  <a:rPr lang="sv-SE" altLang="sv-SE" sz="1200" b="1" dirty="0"/>
                  <a:t> Räkning</a:t>
                </a:r>
              </a:p>
              <a:p>
                <a:pPr eaLnBrk="1" hangingPunct="1">
                  <a:spcBef>
                    <a:spcPct val="0"/>
                  </a:spcBef>
                  <a:buFontTx/>
                  <a:buChar char="-"/>
                </a:pPr>
                <a:r>
                  <a:rPr lang="sv-SE" altLang="sv-SE" sz="1200" b="1" dirty="0"/>
                  <a:t> Förskott</a:t>
                </a:r>
              </a:p>
            </p:txBody>
          </p:sp>
          <p:sp>
            <p:nvSpPr>
              <p:cNvPr id="4142" name="AutoShape 40">
                <a:extLst>
                  <a:ext uri="{FF2B5EF4-FFF2-40B4-BE49-F238E27FC236}">
                    <a16:creationId xmlns:a16="http://schemas.microsoft.com/office/drawing/2014/main" id="{7C063312-DAE0-4284-814B-7329F5EE564A}"/>
                  </a:ext>
                </a:extLst>
              </p:cNvPr>
              <p:cNvSpPr>
                <a:spLocks noChangeArrowheads="1"/>
              </p:cNvSpPr>
              <p:nvPr/>
            </p:nvSpPr>
            <p:spPr bwMode="auto">
              <a:xfrm rot="1149302">
                <a:off x="7381651" y="1807533"/>
                <a:ext cx="468293" cy="288839"/>
              </a:xfrm>
              <a:prstGeom prst="notchedRightArrow">
                <a:avLst>
                  <a:gd name="adj1" fmla="val 50000"/>
                  <a:gd name="adj2" fmla="val 40520"/>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sp>
            <p:nvSpPr>
              <p:cNvPr id="4144" name="AutoShape 40">
                <a:extLst>
                  <a:ext uri="{FF2B5EF4-FFF2-40B4-BE49-F238E27FC236}">
                    <a16:creationId xmlns:a16="http://schemas.microsoft.com/office/drawing/2014/main" id="{D32614CF-E0F4-44DD-8F0E-68C9C20F1AEF}"/>
                  </a:ext>
                </a:extLst>
              </p:cNvPr>
              <p:cNvSpPr>
                <a:spLocks noChangeArrowheads="1"/>
              </p:cNvSpPr>
              <p:nvPr/>
            </p:nvSpPr>
            <p:spPr bwMode="auto">
              <a:xfrm rot="20450698" flipV="1">
                <a:off x="7381651" y="2238397"/>
                <a:ext cx="468293" cy="288839"/>
              </a:xfrm>
              <a:prstGeom prst="notchedRightArrow">
                <a:avLst>
                  <a:gd name="adj1" fmla="val 50000"/>
                  <a:gd name="adj2" fmla="val 40520"/>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v-SE" altLang="sv-SE" sz="1800"/>
              </a:p>
            </p:txBody>
          </p:sp>
          <p:grpSp>
            <p:nvGrpSpPr>
              <p:cNvPr id="9" name="Grupp 8">
                <a:extLst>
                  <a:ext uri="{FF2B5EF4-FFF2-40B4-BE49-F238E27FC236}">
                    <a16:creationId xmlns:a16="http://schemas.microsoft.com/office/drawing/2014/main" id="{9A24BA6F-0227-4C05-A8BF-0EF6298B27A4}"/>
                  </a:ext>
                </a:extLst>
              </p:cNvPr>
              <p:cNvGrpSpPr/>
              <p:nvPr/>
            </p:nvGrpSpPr>
            <p:grpSpPr>
              <a:xfrm>
                <a:off x="5746614" y="1289731"/>
                <a:ext cx="1531347" cy="755780"/>
                <a:chOff x="6877729" y="3359314"/>
                <a:chExt cx="1531347" cy="755780"/>
              </a:xfrm>
            </p:grpSpPr>
            <p:sp>
              <p:nvSpPr>
                <p:cNvPr id="8" name="Likbent triangel 7">
                  <a:extLst>
                    <a:ext uri="{FF2B5EF4-FFF2-40B4-BE49-F238E27FC236}">
                      <a16:creationId xmlns:a16="http://schemas.microsoft.com/office/drawing/2014/main" id="{18EC1E83-FFF7-439E-93DC-C78CBD3CE415}"/>
                    </a:ext>
                  </a:extLst>
                </p:cNvPr>
                <p:cNvSpPr/>
                <p:nvPr/>
              </p:nvSpPr>
              <p:spPr>
                <a:xfrm>
                  <a:off x="6887297" y="3387978"/>
                  <a:ext cx="1512209" cy="281405"/>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AutoShape 90">
                  <a:extLst>
                    <a:ext uri="{FF2B5EF4-FFF2-40B4-BE49-F238E27FC236}">
                      <a16:creationId xmlns:a16="http://schemas.microsoft.com/office/drawing/2014/main" id="{8E2312FD-A6E1-4ED1-83B6-C69EA4F9363E}"/>
                    </a:ext>
                  </a:extLst>
                </p:cNvPr>
                <p:cNvSpPr>
                  <a:spLocks noChangeArrowheads="1"/>
                </p:cNvSpPr>
                <p:nvPr/>
              </p:nvSpPr>
              <p:spPr bwMode="auto">
                <a:xfrm flipV="1">
                  <a:off x="7855038" y="3359314"/>
                  <a:ext cx="448877" cy="509622"/>
                </a:xfrm>
                <a:prstGeom prst="foldedCorner">
                  <a:avLst>
                    <a:gd name="adj" fmla="val 24075"/>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sv-SE" altLang="sv-SE" sz="1000" dirty="0"/>
                </a:p>
              </p:txBody>
            </p:sp>
            <p:sp>
              <p:nvSpPr>
                <p:cNvPr id="57" name="AutoShape 90">
                  <a:extLst>
                    <a:ext uri="{FF2B5EF4-FFF2-40B4-BE49-F238E27FC236}">
                      <a16:creationId xmlns:a16="http://schemas.microsoft.com/office/drawing/2014/main" id="{A98346B5-2594-4ED2-9CBE-E0E1E5EDE303}"/>
                    </a:ext>
                  </a:extLst>
                </p:cNvPr>
                <p:cNvSpPr>
                  <a:spLocks noChangeArrowheads="1"/>
                </p:cNvSpPr>
                <p:nvPr/>
              </p:nvSpPr>
              <p:spPr bwMode="auto">
                <a:xfrm flipV="1">
                  <a:off x="7712075" y="3414572"/>
                  <a:ext cx="448877" cy="509622"/>
                </a:xfrm>
                <a:prstGeom prst="foldedCorner">
                  <a:avLst>
                    <a:gd name="adj" fmla="val 24075"/>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sv-SE" altLang="sv-SE" sz="1000" dirty="0"/>
                </a:p>
              </p:txBody>
            </p:sp>
            <p:sp>
              <p:nvSpPr>
                <p:cNvPr id="3" name="Rektangel 2">
                  <a:extLst>
                    <a:ext uri="{FF2B5EF4-FFF2-40B4-BE49-F238E27FC236}">
                      <a16:creationId xmlns:a16="http://schemas.microsoft.com/office/drawing/2014/main" id="{9B897F78-ADAE-40A1-818D-D53C27BBDBC7}"/>
                    </a:ext>
                  </a:extLst>
                </p:cNvPr>
                <p:cNvSpPr/>
                <p:nvPr/>
              </p:nvSpPr>
              <p:spPr>
                <a:xfrm>
                  <a:off x="6877729" y="3681500"/>
                  <a:ext cx="1531347" cy="43359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sv-SE" altLang="sv-SE" sz="1200" b="1" dirty="0">
                      <a:solidFill>
                        <a:schemeClr val="tx1"/>
                      </a:solidFill>
                    </a:rPr>
                    <a:t>Fakturor@ SavedalensAIK.se</a:t>
                  </a:r>
                </a:p>
              </p:txBody>
            </p:sp>
          </p:grpSp>
          <p:grpSp>
            <p:nvGrpSpPr>
              <p:cNvPr id="60" name="Grupp 59">
                <a:extLst>
                  <a:ext uri="{FF2B5EF4-FFF2-40B4-BE49-F238E27FC236}">
                    <a16:creationId xmlns:a16="http://schemas.microsoft.com/office/drawing/2014/main" id="{0B5C0496-6196-43FB-84A2-C14C9A68135A}"/>
                  </a:ext>
                </a:extLst>
              </p:cNvPr>
              <p:cNvGrpSpPr/>
              <p:nvPr/>
            </p:nvGrpSpPr>
            <p:grpSpPr>
              <a:xfrm>
                <a:off x="5787915" y="2276407"/>
                <a:ext cx="1531347" cy="737235"/>
                <a:chOff x="6877729" y="3377859"/>
                <a:chExt cx="1531347" cy="737235"/>
              </a:xfrm>
            </p:grpSpPr>
            <p:sp>
              <p:nvSpPr>
                <p:cNvPr id="61" name="Likbent triangel 60">
                  <a:extLst>
                    <a:ext uri="{FF2B5EF4-FFF2-40B4-BE49-F238E27FC236}">
                      <a16:creationId xmlns:a16="http://schemas.microsoft.com/office/drawing/2014/main" id="{0911E7D2-EB28-4DC3-8EF5-10F22EA1D265}"/>
                    </a:ext>
                  </a:extLst>
                </p:cNvPr>
                <p:cNvSpPr/>
                <p:nvPr/>
              </p:nvSpPr>
              <p:spPr>
                <a:xfrm>
                  <a:off x="6887297" y="3387978"/>
                  <a:ext cx="1512209" cy="281405"/>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AutoShape 90">
                  <a:extLst>
                    <a:ext uri="{FF2B5EF4-FFF2-40B4-BE49-F238E27FC236}">
                      <a16:creationId xmlns:a16="http://schemas.microsoft.com/office/drawing/2014/main" id="{A3677B03-85B5-40AA-9F20-ED0CCC6A04E8}"/>
                    </a:ext>
                  </a:extLst>
                </p:cNvPr>
                <p:cNvSpPr>
                  <a:spLocks noChangeArrowheads="1"/>
                </p:cNvSpPr>
                <p:nvPr/>
              </p:nvSpPr>
              <p:spPr bwMode="auto">
                <a:xfrm flipV="1">
                  <a:off x="7842528" y="3377859"/>
                  <a:ext cx="448877" cy="509622"/>
                </a:xfrm>
                <a:prstGeom prst="foldedCorner">
                  <a:avLst>
                    <a:gd name="adj" fmla="val 24075"/>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sv-SE" altLang="sv-SE" sz="1000" dirty="0"/>
                </a:p>
              </p:txBody>
            </p:sp>
            <p:sp>
              <p:nvSpPr>
                <p:cNvPr id="63" name="AutoShape 90">
                  <a:extLst>
                    <a:ext uri="{FF2B5EF4-FFF2-40B4-BE49-F238E27FC236}">
                      <a16:creationId xmlns:a16="http://schemas.microsoft.com/office/drawing/2014/main" id="{AC090DCE-BBE1-4FC4-86B1-15C82B81521B}"/>
                    </a:ext>
                  </a:extLst>
                </p:cNvPr>
                <p:cNvSpPr>
                  <a:spLocks noChangeArrowheads="1"/>
                </p:cNvSpPr>
                <p:nvPr/>
              </p:nvSpPr>
              <p:spPr bwMode="auto">
                <a:xfrm flipV="1">
                  <a:off x="7707526" y="3414572"/>
                  <a:ext cx="448877" cy="509622"/>
                </a:xfrm>
                <a:prstGeom prst="foldedCorner">
                  <a:avLst>
                    <a:gd name="adj" fmla="val 24075"/>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sv-SE" altLang="sv-SE" sz="1000" dirty="0"/>
                </a:p>
              </p:txBody>
            </p:sp>
            <p:sp>
              <p:nvSpPr>
                <p:cNvPr id="64" name="Rektangel 63">
                  <a:extLst>
                    <a:ext uri="{FF2B5EF4-FFF2-40B4-BE49-F238E27FC236}">
                      <a16:creationId xmlns:a16="http://schemas.microsoft.com/office/drawing/2014/main" id="{D1D9D600-3D19-4EDA-ADA7-FF1637E283B7}"/>
                    </a:ext>
                  </a:extLst>
                </p:cNvPr>
                <p:cNvSpPr/>
                <p:nvPr/>
              </p:nvSpPr>
              <p:spPr>
                <a:xfrm>
                  <a:off x="6877729" y="3681500"/>
                  <a:ext cx="1531347" cy="43359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sv-SE" altLang="sv-SE" sz="1200" b="1" dirty="0">
                      <a:solidFill>
                        <a:schemeClr val="tx1"/>
                      </a:solidFill>
                    </a:rPr>
                    <a:t>Rakningar@ SavedalensAIK.se</a:t>
                  </a:r>
                </a:p>
              </p:txBody>
            </p:sp>
          </p:grpSp>
          <p:sp>
            <p:nvSpPr>
              <p:cNvPr id="65" name="AutoShape 90">
                <a:extLst>
                  <a:ext uri="{FF2B5EF4-FFF2-40B4-BE49-F238E27FC236}">
                    <a16:creationId xmlns:a16="http://schemas.microsoft.com/office/drawing/2014/main" id="{9539AD06-AB04-45DC-A8CE-2E8233731481}"/>
                  </a:ext>
                </a:extLst>
              </p:cNvPr>
              <p:cNvSpPr>
                <a:spLocks noChangeArrowheads="1"/>
              </p:cNvSpPr>
              <p:nvPr/>
            </p:nvSpPr>
            <p:spPr bwMode="auto">
              <a:xfrm flipV="1">
                <a:off x="3403779" y="2639553"/>
                <a:ext cx="363855" cy="433595"/>
              </a:xfrm>
              <a:prstGeom prst="foldedCorner">
                <a:avLst>
                  <a:gd name="adj" fmla="val 24075"/>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sv-SE" altLang="sv-SE" sz="1000" dirty="0"/>
              </a:p>
            </p:txBody>
          </p:sp>
          <p:sp>
            <p:nvSpPr>
              <p:cNvPr id="66" name="Text Box 35">
                <a:extLst>
                  <a:ext uri="{FF2B5EF4-FFF2-40B4-BE49-F238E27FC236}">
                    <a16:creationId xmlns:a16="http://schemas.microsoft.com/office/drawing/2014/main" id="{DFFE6A8A-3EE3-3AE5-182D-5BAFC62F045C}"/>
                  </a:ext>
                </a:extLst>
              </p:cNvPr>
              <p:cNvSpPr txBox="1">
                <a:spLocks noChangeArrowheads="1"/>
              </p:cNvSpPr>
              <p:nvPr/>
            </p:nvSpPr>
            <p:spPr bwMode="auto">
              <a:xfrm>
                <a:off x="6540377" y="2353210"/>
                <a:ext cx="798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200" b="1" dirty="0"/>
                  <a:t>pdf-filer</a:t>
                </a:r>
              </a:p>
            </p:txBody>
          </p:sp>
          <p:sp>
            <p:nvSpPr>
              <p:cNvPr id="67" name="Text Box 35">
                <a:extLst>
                  <a:ext uri="{FF2B5EF4-FFF2-40B4-BE49-F238E27FC236}">
                    <a16:creationId xmlns:a16="http://schemas.microsoft.com/office/drawing/2014/main" id="{7A18B8BC-B351-0F30-23BC-1254FE7A508C}"/>
                  </a:ext>
                </a:extLst>
              </p:cNvPr>
              <p:cNvSpPr txBox="1">
                <a:spLocks noChangeArrowheads="1"/>
              </p:cNvSpPr>
              <p:nvPr/>
            </p:nvSpPr>
            <p:spPr bwMode="auto">
              <a:xfrm>
                <a:off x="6511268" y="1387042"/>
                <a:ext cx="798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200" b="1" dirty="0"/>
                  <a:t>pdf-filer</a:t>
                </a:r>
              </a:p>
            </p:txBody>
          </p:sp>
          <p:grpSp>
            <p:nvGrpSpPr>
              <p:cNvPr id="74" name="Grupp 5">
                <a:extLst>
                  <a:ext uri="{FF2B5EF4-FFF2-40B4-BE49-F238E27FC236}">
                    <a16:creationId xmlns:a16="http://schemas.microsoft.com/office/drawing/2014/main" id="{F1A4C91A-5D8E-1944-69DF-F8DDFE256429}"/>
                  </a:ext>
                </a:extLst>
              </p:cNvPr>
              <p:cNvGrpSpPr>
                <a:grpSpLocks/>
              </p:cNvGrpSpPr>
              <p:nvPr/>
            </p:nvGrpSpPr>
            <p:grpSpPr bwMode="auto">
              <a:xfrm>
                <a:off x="7885113" y="1744520"/>
                <a:ext cx="940416" cy="896818"/>
                <a:chOff x="1047580" y="3990698"/>
                <a:chExt cx="940416" cy="896921"/>
              </a:xfrm>
            </p:grpSpPr>
            <p:sp>
              <p:nvSpPr>
                <p:cNvPr id="75" name="Rektangel 74">
                  <a:extLst>
                    <a:ext uri="{FF2B5EF4-FFF2-40B4-BE49-F238E27FC236}">
                      <a16:creationId xmlns:a16="http://schemas.microsoft.com/office/drawing/2014/main" id="{88C70C36-9A2F-8403-48BE-DCE308EF9A6A}"/>
                    </a:ext>
                  </a:extLst>
                </p:cNvPr>
                <p:cNvSpPr/>
                <p:nvPr/>
              </p:nvSpPr>
              <p:spPr>
                <a:xfrm>
                  <a:off x="1050926" y="3990698"/>
                  <a:ext cx="937070" cy="896921"/>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 rIns="0" anchor="ctr"/>
                <a:lstStyle/>
                <a:p>
                  <a:pPr algn="ctr" eaLnBrk="1" hangingPunct="1">
                    <a:defRPr/>
                  </a:pPr>
                  <a:r>
                    <a:rPr lang="sv-SE" altLang="sv-SE" sz="1200" b="1" dirty="0">
                      <a:solidFill>
                        <a:schemeClr val="tx1"/>
                      </a:solidFill>
                    </a:rPr>
                    <a:t>DiNumero</a:t>
                  </a:r>
                </a:p>
                <a:p>
                  <a:pPr algn="ctr" eaLnBrk="1" hangingPunct="1">
                    <a:defRPr/>
                  </a:pPr>
                  <a:r>
                    <a:rPr lang="sv-SE" altLang="sv-SE" sz="800" dirty="0">
                      <a:solidFill>
                        <a:schemeClr val="tx1"/>
                      </a:solidFill>
                      <a:highlight>
                        <a:srgbClr val="FFFF00"/>
                      </a:highlight>
                    </a:rPr>
                    <a:t> </a:t>
                  </a:r>
                </a:p>
                <a:p>
                  <a:pPr algn="ctr" eaLnBrk="1" hangingPunct="1">
                    <a:defRPr/>
                  </a:pPr>
                  <a:r>
                    <a:rPr lang="sv-SE" altLang="sv-SE" sz="1400" dirty="0">
                      <a:solidFill>
                        <a:schemeClr val="tx1"/>
                      </a:solidFill>
                    </a:rPr>
                    <a:t>Auto läser</a:t>
                  </a:r>
                </a:p>
                <a:p>
                  <a:pPr algn="ctr" eaLnBrk="1" hangingPunct="1">
                    <a:defRPr/>
                  </a:pPr>
                  <a:r>
                    <a:rPr lang="sv-SE" altLang="sv-SE" sz="1400" dirty="0">
                      <a:solidFill>
                        <a:schemeClr val="tx1"/>
                      </a:solidFill>
                    </a:rPr>
                    <a:t>pdf bilagor</a:t>
                  </a:r>
                </a:p>
                <a:p>
                  <a:pPr algn="ctr" eaLnBrk="1" hangingPunct="1">
                    <a:defRPr/>
                  </a:pPr>
                  <a:r>
                    <a:rPr lang="sv-SE" altLang="sv-SE" sz="800" dirty="0">
                      <a:solidFill>
                        <a:schemeClr val="tx1"/>
                      </a:solidFill>
                      <a:highlight>
                        <a:srgbClr val="FFFF00"/>
                      </a:highlight>
                    </a:rPr>
                    <a:t> </a:t>
                  </a:r>
                </a:p>
              </p:txBody>
            </p:sp>
            <p:cxnSp>
              <p:nvCxnSpPr>
                <p:cNvPr id="76" name="Rak koppling 75">
                  <a:extLst>
                    <a:ext uri="{FF2B5EF4-FFF2-40B4-BE49-F238E27FC236}">
                      <a16:creationId xmlns:a16="http://schemas.microsoft.com/office/drawing/2014/main" id="{064ED3F3-2D90-696B-D4DE-7EE179C9C3C5}"/>
                    </a:ext>
                  </a:extLst>
                </p:cNvPr>
                <p:cNvCxnSpPr>
                  <a:cxnSpLocks/>
                </p:cNvCxnSpPr>
                <p:nvPr/>
              </p:nvCxnSpPr>
              <p:spPr>
                <a:xfrm>
                  <a:off x="1047580" y="4212974"/>
                  <a:ext cx="940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Rak koppling 76">
                  <a:extLst>
                    <a:ext uri="{FF2B5EF4-FFF2-40B4-BE49-F238E27FC236}">
                      <a16:creationId xmlns:a16="http://schemas.microsoft.com/office/drawing/2014/main" id="{73FF88D4-0799-F725-759B-57C4D4F7D3A0}"/>
                    </a:ext>
                  </a:extLst>
                </p:cNvPr>
                <p:cNvCxnSpPr>
                  <a:cxnSpLocks/>
                </p:cNvCxnSpPr>
                <p:nvPr/>
              </p:nvCxnSpPr>
              <p:spPr>
                <a:xfrm flipV="1">
                  <a:off x="1120775" y="3997049"/>
                  <a:ext cx="0" cy="876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 name="Platshållare för bildnummer 1">
            <a:extLst>
              <a:ext uri="{FF2B5EF4-FFF2-40B4-BE49-F238E27FC236}">
                <a16:creationId xmlns:a16="http://schemas.microsoft.com/office/drawing/2014/main" id="{477F369F-8503-EB50-E316-9DD3573C6B4E}"/>
              </a:ext>
            </a:extLst>
          </p:cNvPr>
          <p:cNvSpPr>
            <a:spLocks noGrp="1"/>
          </p:cNvSpPr>
          <p:nvPr>
            <p:ph type="sldNum" sz="quarter" idx="12"/>
          </p:nvPr>
        </p:nvSpPr>
        <p:spPr/>
        <p:txBody>
          <a:bodyPr/>
          <a:lstStyle/>
          <a:p>
            <a:pPr>
              <a:defRPr/>
            </a:pPr>
            <a:fld id="{8C1FC87D-ADE0-4303-A0D4-FC6E7B2724DB}" type="slidenum">
              <a:rPr lang="sv-SE" altLang="sv-SE" smtClean="0"/>
              <a:pPr>
                <a:defRPr/>
              </a:pPr>
              <a:t>5</a:t>
            </a:fld>
            <a:endParaRPr lang="sv-SE" altLang="sv-S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F18FC-93C8-5F8A-5DBC-D1DA33988A30}"/>
              </a:ext>
            </a:extLst>
          </p:cNvPr>
          <p:cNvSpPr>
            <a:spLocks noGrp="1"/>
          </p:cNvSpPr>
          <p:nvPr>
            <p:ph type="title"/>
          </p:nvPr>
        </p:nvSpPr>
        <p:spPr/>
        <p:txBody>
          <a:bodyPr/>
          <a:lstStyle/>
          <a:p>
            <a:r>
              <a:rPr lang="sv-SE" dirty="0"/>
              <a:t>Att begära ersättning – skapa räkning</a:t>
            </a:r>
          </a:p>
        </p:txBody>
      </p:sp>
      <p:pic>
        <p:nvPicPr>
          <p:cNvPr id="9" name="Bildobjekt 8">
            <a:extLst>
              <a:ext uri="{FF2B5EF4-FFF2-40B4-BE49-F238E27FC236}">
                <a16:creationId xmlns:a16="http://schemas.microsoft.com/office/drawing/2014/main" id="{5E3EA50F-83FE-75EE-F23F-EE88EBA023A4}"/>
              </a:ext>
            </a:extLst>
          </p:cNvPr>
          <p:cNvPicPr>
            <a:picLocks noChangeAspect="1"/>
          </p:cNvPicPr>
          <p:nvPr/>
        </p:nvPicPr>
        <p:blipFill>
          <a:blip r:embed="rId2"/>
          <a:stretch>
            <a:fillRect/>
          </a:stretch>
        </p:blipFill>
        <p:spPr>
          <a:xfrm>
            <a:off x="2776034" y="2204864"/>
            <a:ext cx="1972029" cy="3456806"/>
          </a:xfrm>
          <a:prstGeom prst="rect">
            <a:avLst/>
          </a:prstGeom>
        </p:spPr>
      </p:pic>
      <p:grpSp>
        <p:nvGrpSpPr>
          <p:cNvPr id="14" name="Grupp 13">
            <a:extLst>
              <a:ext uri="{FF2B5EF4-FFF2-40B4-BE49-F238E27FC236}">
                <a16:creationId xmlns:a16="http://schemas.microsoft.com/office/drawing/2014/main" id="{7FD7E69C-03B2-173C-8EC3-CFC2B3139722}"/>
              </a:ext>
            </a:extLst>
          </p:cNvPr>
          <p:cNvGrpSpPr/>
          <p:nvPr/>
        </p:nvGrpSpPr>
        <p:grpSpPr>
          <a:xfrm>
            <a:off x="216067" y="980728"/>
            <a:ext cx="3779869" cy="1584176"/>
            <a:chOff x="267174" y="157606"/>
            <a:chExt cx="8820150" cy="5573866"/>
          </a:xfrm>
        </p:grpSpPr>
        <p:pic>
          <p:nvPicPr>
            <p:cNvPr id="11" name="Bildobjekt 10">
              <a:extLst>
                <a:ext uri="{FF2B5EF4-FFF2-40B4-BE49-F238E27FC236}">
                  <a16:creationId xmlns:a16="http://schemas.microsoft.com/office/drawing/2014/main" id="{D5CA75EF-16E5-CB3B-BE30-13415F2C8A15}"/>
                </a:ext>
              </a:extLst>
            </p:cNvPr>
            <p:cNvPicPr>
              <a:picLocks noChangeAspect="1"/>
            </p:cNvPicPr>
            <p:nvPr/>
          </p:nvPicPr>
          <p:blipFill>
            <a:blip r:embed="rId3"/>
            <a:stretch>
              <a:fillRect/>
            </a:stretch>
          </p:blipFill>
          <p:spPr>
            <a:xfrm>
              <a:off x="267174" y="157606"/>
              <a:ext cx="8820150" cy="4962525"/>
            </a:xfrm>
            <a:prstGeom prst="rect">
              <a:avLst/>
            </a:prstGeom>
          </p:spPr>
        </p:pic>
        <p:pic>
          <p:nvPicPr>
            <p:cNvPr id="13" name="Bildobjekt 12">
              <a:extLst>
                <a:ext uri="{FF2B5EF4-FFF2-40B4-BE49-F238E27FC236}">
                  <a16:creationId xmlns:a16="http://schemas.microsoft.com/office/drawing/2014/main" id="{D949D56D-0E8F-5863-D849-68E6407D48F6}"/>
                </a:ext>
              </a:extLst>
            </p:cNvPr>
            <p:cNvPicPr>
              <a:picLocks noChangeAspect="1"/>
            </p:cNvPicPr>
            <p:nvPr/>
          </p:nvPicPr>
          <p:blipFill>
            <a:blip r:embed="rId4"/>
            <a:stretch>
              <a:fillRect/>
            </a:stretch>
          </p:blipFill>
          <p:spPr>
            <a:xfrm>
              <a:off x="267378" y="5088381"/>
              <a:ext cx="8819946" cy="643091"/>
            </a:xfrm>
            <a:prstGeom prst="rect">
              <a:avLst/>
            </a:prstGeom>
          </p:spPr>
        </p:pic>
      </p:grpSp>
      <p:sp>
        <p:nvSpPr>
          <p:cNvPr id="4" name="textruta 3">
            <a:extLst>
              <a:ext uri="{FF2B5EF4-FFF2-40B4-BE49-F238E27FC236}">
                <a16:creationId xmlns:a16="http://schemas.microsoft.com/office/drawing/2014/main" id="{D22C2A66-51C4-D84F-611E-6235B19892E1}"/>
              </a:ext>
            </a:extLst>
          </p:cNvPr>
          <p:cNvSpPr txBox="1"/>
          <p:nvPr/>
        </p:nvSpPr>
        <p:spPr>
          <a:xfrm>
            <a:off x="578228" y="3423991"/>
            <a:ext cx="1763526" cy="938719"/>
          </a:xfrm>
          <a:prstGeom prst="rect">
            <a:avLst/>
          </a:prstGeom>
          <a:noFill/>
        </p:spPr>
        <p:txBody>
          <a:bodyPr wrap="square" rtlCol="0">
            <a:spAutoFit/>
          </a:bodyPr>
          <a:lstStyle/>
          <a:p>
            <a:pPr algn="ctr"/>
            <a:r>
              <a:rPr lang="sv-SE" sz="1100" dirty="0"/>
              <a:t>Hämta blanketten för </a:t>
            </a:r>
            <a:r>
              <a:rPr lang="sv-SE" sz="1100" dirty="0" err="1">
                <a:hlinkClick r:id="rId5"/>
              </a:rPr>
              <a:t>räkning_utlägg_arvode</a:t>
            </a:r>
            <a:r>
              <a:rPr lang="sv-SE" sz="1100" dirty="0">
                <a:hlinkClick r:id="rId5"/>
              </a:rPr>
              <a:t> </a:t>
            </a:r>
            <a:r>
              <a:rPr lang="sv-SE" sz="1100" dirty="0"/>
              <a:t>på klubbens hemsida under Dokument i mappen Ekonomi</a:t>
            </a:r>
          </a:p>
        </p:txBody>
      </p:sp>
      <p:sp>
        <p:nvSpPr>
          <p:cNvPr id="5" name="textruta 4">
            <a:extLst>
              <a:ext uri="{FF2B5EF4-FFF2-40B4-BE49-F238E27FC236}">
                <a16:creationId xmlns:a16="http://schemas.microsoft.com/office/drawing/2014/main" id="{16CCDDB7-3530-36B3-3F6D-062FDF66C464}"/>
              </a:ext>
            </a:extLst>
          </p:cNvPr>
          <p:cNvSpPr txBox="1"/>
          <p:nvPr/>
        </p:nvSpPr>
        <p:spPr>
          <a:xfrm>
            <a:off x="5290071" y="2241554"/>
            <a:ext cx="3275699" cy="1107996"/>
          </a:xfrm>
          <a:prstGeom prst="rect">
            <a:avLst/>
          </a:prstGeom>
          <a:noFill/>
        </p:spPr>
        <p:txBody>
          <a:bodyPr wrap="square" rtlCol="0">
            <a:spAutoFit/>
          </a:bodyPr>
          <a:lstStyle/>
          <a:p>
            <a:pPr algn="ctr"/>
            <a:r>
              <a:rPr lang="sv-SE" sz="1100" dirty="0"/>
              <a:t>Fyll i rubrikerna. Är du tveksam fråga aktivitetsansvarig, tävlingsledare eller sektionsordförande. Ange dag när du skriver räkningen samt vilken sektion det gäller. </a:t>
            </a:r>
          </a:p>
          <a:p>
            <a:pPr algn="ctr"/>
            <a:r>
              <a:rPr lang="sv-SE" sz="1100" dirty="0"/>
              <a:t>Har du räkningar för flera sektioner skriv en räkning per sektion.</a:t>
            </a:r>
          </a:p>
        </p:txBody>
      </p:sp>
      <p:sp>
        <p:nvSpPr>
          <p:cNvPr id="6" name="textruta 5">
            <a:extLst>
              <a:ext uri="{FF2B5EF4-FFF2-40B4-BE49-F238E27FC236}">
                <a16:creationId xmlns:a16="http://schemas.microsoft.com/office/drawing/2014/main" id="{7181EA2A-8A2D-10FF-BC5E-387A1EA73DB4}"/>
              </a:ext>
            </a:extLst>
          </p:cNvPr>
          <p:cNvSpPr txBox="1"/>
          <p:nvPr/>
        </p:nvSpPr>
        <p:spPr>
          <a:xfrm>
            <a:off x="5499899" y="5230703"/>
            <a:ext cx="3220512" cy="1277273"/>
          </a:xfrm>
          <a:prstGeom prst="rect">
            <a:avLst/>
          </a:prstGeom>
          <a:noFill/>
        </p:spPr>
        <p:txBody>
          <a:bodyPr wrap="square" rtlCol="0">
            <a:spAutoFit/>
          </a:bodyPr>
          <a:lstStyle/>
          <a:p>
            <a:pPr algn="ctr"/>
            <a:r>
              <a:rPr lang="sv-SE" sz="1100" dirty="0"/>
              <a:t>Ange vart du vill ha utbetalning till BG eller bankkonto. Skriv också in ditt namn, telefon och mail, kan behövas om något blir fel. Gör du räkningen för någon annan skriv ditt namn vid Kontakt SAIK.</a:t>
            </a:r>
          </a:p>
          <a:p>
            <a:pPr algn="ctr"/>
            <a:r>
              <a:rPr lang="sv-SE" sz="1100" dirty="0"/>
              <a:t>Begär du traktamente måste fysisk adress och personnummer också fyllas i.</a:t>
            </a:r>
          </a:p>
        </p:txBody>
      </p:sp>
      <p:sp>
        <p:nvSpPr>
          <p:cNvPr id="12" name="Pil: cirkelformad 11">
            <a:extLst>
              <a:ext uri="{FF2B5EF4-FFF2-40B4-BE49-F238E27FC236}">
                <a16:creationId xmlns:a16="http://schemas.microsoft.com/office/drawing/2014/main" id="{021E3478-CDFD-6FC6-0AAF-D97F78332BAF}"/>
              </a:ext>
            </a:extLst>
          </p:cNvPr>
          <p:cNvSpPr/>
          <p:nvPr/>
        </p:nvSpPr>
        <p:spPr>
          <a:xfrm rot="5400000" flipV="1">
            <a:off x="1607283" y="1317021"/>
            <a:ext cx="1257383" cy="2736301"/>
          </a:xfrm>
          <a:prstGeom prst="circularArrow">
            <a:avLst>
              <a:gd name="adj1" fmla="val 7478"/>
              <a:gd name="adj2" fmla="val 1142319"/>
              <a:gd name="adj3" fmla="val 20457681"/>
              <a:gd name="adj4" fmla="val 16200775"/>
              <a:gd name="adj5" fmla="val 9726"/>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3" name="Ellips 22">
            <a:extLst>
              <a:ext uri="{FF2B5EF4-FFF2-40B4-BE49-F238E27FC236}">
                <a16:creationId xmlns:a16="http://schemas.microsoft.com/office/drawing/2014/main" id="{028DC049-D218-FE56-8E55-AB0EB4CE76E4}"/>
              </a:ext>
            </a:extLst>
          </p:cNvPr>
          <p:cNvSpPr/>
          <p:nvPr/>
        </p:nvSpPr>
        <p:spPr>
          <a:xfrm>
            <a:off x="146871" y="2313112"/>
            <a:ext cx="1584176" cy="329833"/>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Pil: höger 32">
            <a:extLst>
              <a:ext uri="{FF2B5EF4-FFF2-40B4-BE49-F238E27FC236}">
                <a16:creationId xmlns:a16="http://schemas.microsoft.com/office/drawing/2014/main" id="{AF0905A5-4BA8-F7E0-BA85-0AC3176B6864}"/>
              </a:ext>
            </a:extLst>
          </p:cNvPr>
          <p:cNvSpPr/>
          <p:nvPr/>
        </p:nvSpPr>
        <p:spPr>
          <a:xfrm rot="20058974">
            <a:off x="3758492" y="2373109"/>
            <a:ext cx="1816252" cy="198109"/>
          </a:xfrm>
          <a:prstGeom prst="rightArrow">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9" name="Bildobjekt 38">
            <a:extLst>
              <a:ext uri="{FF2B5EF4-FFF2-40B4-BE49-F238E27FC236}">
                <a16:creationId xmlns:a16="http://schemas.microsoft.com/office/drawing/2014/main" id="{D50DBE01-51F9-4139-44AB-6D7A402A0D16}"/>
              </a:ext>
            </a:extLst>
          </p:cNvPr>
          <p:cNvPicPr>
            <a:picLocks noChangeAspect="1"/>
          </p:cNvPicPr>
          <p:nvPr/>
        </p:nvPicPr>
        <p:blipFill>
          <a:blip r:embed="rId6"/>
          <a:stretch>
            <a:fillRect/>
          </a:stretch>
        </p:blipFill>
        <p:spPr>
          <a:xfrm>
            <a:off x="5793050" y="3932580"/>
            <a:ext cx="2633369" cy="1247036"/>
          </a:xfrm>
          <a:prstGeom prst="rect">
            <a:avLst/>
          </a:prstGeom>
        </p:spPr>
      </p:pic>
      <p:pic>
        <p:nvPicPr>
          <p:cNvPr id="41" name="Bildobjekt 40">
            <a:extLst>
              <a:ext uri="{FF2B5EF4-FFF2-40B4-BE49-F238E27FC236}">
                <a16:creationId xmlns:a16="http://schemas.microsoft.com/office/drawing/2014/main" id="{75D06C45-179B-7509-EBED-F9668BDA16A2}"/>
              </a:ext>
            </a:extLst>
          </p:cNvPr>
          <p:cNvPicPr>
            <a:picLocks noChangeAspect="1"/>
          </p:cNvPicPr>
          <p:nvPr/>
        </p:nvPicPr>
        <p:blipFill>
          <a:blip r:embed="rId7"/>
          <a:stretch>
            <a:fillRect/>
          </a:stretch>
        </p:blipFill>
        <p:spPr>
          <a:xfrm>
            <a:off x="5626441" y="977956"/>
            <a:ext cx="2602961" cy="1200329"/>
          </a:xfrm>
          <a:prstGeom prst="rect">
            <a:avLst/>
          </a:prstGeom>
        </p:spPr>
      </p:pic>
      <p:sp>
        <p:nvSpPr>
          <p:cNvPr id="42" name="Pil: höger 41">
            <a:extLst>
              <a:ext uri="{FF2B5EF4-FFF2-40B4-BE49-F238E27FC236}">
                <a16:creationId xmlns:a16="http://schemas.microsoft.com/office/drawing/2014/main" id="{57727A21-2BE5-1918-D65D-A06567961530}"/>
              </a:ext>
            </a:extLst>
          </p:cNvPr>
          <p:cNvSpPr/>
          <p:nvPr/>
        </p:nvSpPr>
        <p:spPr>
          <a:xfrm rot="20750581">
            <a:off x="3724361" y="4693303"/>
            <a:ext cx="1943812" cy="198109"/>
          </a:xfrm>
          <a:prstGeom prst="rightArrow">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4" name="Bildobjekt 43">
            <a:extLst>
              <a:ext uri="{FF2B5EF4-FFF2-40B4-BE49-F238E27FC236}">
                <a16:creationId xmlns:a16="http://schemas.microsoft.com/office/drawing/2014/main" id="{549A83DE-B96E-AD9B-8CD6-62434A2FE66D}"/>
              </a:ext>
            </a:extLst>
          </p:cNvPr>
          <p:cNvPicPr>
            <a:picLocks noChangeAspect="1"/>
          </p:cNvPicPr>
          <p:nvPr/>
        </p:nvPicPr>
        <p:blipFill>
          <a:blip r:embed="rId8"/>
          <a:stretch>
            <a:fillRect/>
          </a:stretch>
        </p:blipFill>
        <p:spPr>
          <a:xfrm>
            <a:off x="97100" y="6165303"/>
            <a:ext cx="2919682" cy="605419"/>
          </a:xfrm>
          <a:prstGeom prst="rect">
            <a:avLst/>
          </a:prstGeom>
        </p:spPr>
      </p:pic>
      <p:sp>
        <p:nvSpPr>
          <p:cNvPr id="3" name="Platshållare för bildnummer 2">
            <a:extLst>
              <a:ext uri="{FF2B5EF4-FFF2-40B4-BE49-F238E27FC236}">
                <a16:creationId xmlns:a16="http://schemas.microsoft.com/office/drawing/2014/main" id="{4A38FAA0-9F7B-885E-B034-FAAD633101D2}"/>
              </a:ext>
            </a:extLst>
          </p:cNvPr>
          <p:cNvSpPr>
            <a:spLocks noGrp="1"/>
          </p:cNvSpPr>
          <p:nvPr>
            <p:ph type="sldNum" sz="quarter" idx="12"/>
          </p:nvPr>
        </p:nvSpPr>
        <p:spPr/>
        <p:txBody>
          <a:bodyPr/>
          <a:lstStyle/>
          <a:p>
            <a:pPr>
              <a:defRPr/>
            </a:pPr>
            <a:fld id="{8C1FC87D-ADE0-4303-A0D4-FC6E7B2724DB}" type="slidenum">
              <a:rPr lang="sv-SE" altLang="sv-SE" smtClean="0"/>
              <a:pPr>
                <a:defRPr/>
              </a:pPr>
              <a:t>6</a:t>
            </a:fld>
            <a:endParaRPr lang="sv-SE" altLang="sv-SE"/>
          </a:p>
        </p:txBody>
      </p:sp>
    </p:spTree>
    <p:extLst>
      <p:ext uri="{BB962C8B-B14F-4D97-AF65-F5344CB8AC3E}">
        <p14:creationId xmlns:p14="http://schemas.microsoft.com/office/powerpoint/2010/main" val="2406722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F18FC-93C8-5F8A-5DBC-D1DA33988A30}"/>
              </a:ext>
            </a:extLst>
          </p:cNvPr>
          <p:cNvSpPr>
            <a:spLocks noGrp="1"/>
          </p:cNvSpPr>
          <p:nvPr>
            <p:ph type="title"/>
          </p:nvPr>
        </p:nvSpPr>
        <p:spPr/>
        <p:txBody>
          <a:bodyPr/>
          <a:lstStyle/>
          <a:p>
            <a:r>
              <a:rPr lang="sv-SE" dirty="0"/>
              <a:t>Att begära ersättning – fylla i utlägg</a:t>
            </a:r>
          </a:p>
        </p:txBody>
      </p:sp>
      <p:pic>
        <p:nvPicPr>
          <p:cNvPr id="7" name="Bildobjekt 6">
            <a:extLst>
              <a:ext uri="{FF2B5EF4-FFF2-40B4-BE49-F238E27FC236}">
                <a16:creationId xmlns:a16="http://schemas.microsoft.com/office/drawing/2014/main" id="{C38C48EA-5C83-4C5B-1538-534B2B5443C1}"/>
              </a:ext>
            </a:extLst>
          </p:cNvPr>
          <p:cNvPicPr>
            <a:picLocks noChangeAspect="1"/>
          </p:cNvPicPr>
          <p:nvPr/>
        </p:nvPicPr>
        <p:blipFill>
          <a:blip r:embed="rId2"/>
          <a:stretch>
            <a:fillRect/>
          </a:stretch>
        </p:blipFill>
        <p:spPr>
          <a:xfrm>
            <a:off x="5300305" y="4476278"/>
            <a:ext cx="1657628" cy="2322224"/>
          </a:xfrm>
          <a:prstGeom prst="rect">
            <a:avLst/>
          </a:prstGeom>
        </p:spPr>
      </p:pic>
      <p:pic>
        <p:nvPicPr>
          <p:cNvPr id="4" name="Bildobjekt 3">
            <a:extLst>
              <a:ext uri="{FF2B5EF4-FFF2-40B4-BE49-F238E27FC236}">
                <a16:creationId xmlns:a16="http://schemas.microsoft.com/office/drawing/2014/main" id="{9CC82F67-FB39-F73E-9609-B27D37A8F44C}"/>
              </a:ext>
            </a:extLst>
          </p:cNvPr>
          <p:cNvPicPr>
            <a:picLocks noChangeAspect="1"/>
          </p:cNvPicPr>
          <p:nvPr/>
        </p:nvPicPr>
        <p:blipFill>
          <a:blip r:embed="rId3"/>
          <a:stretch>
            <a:fillRect/>
          </a:stretch>
        </p:blipFill>
        <p:spPr>
          <a:xfrm>
            <a:off x="6447427" y="1012368"/>
            <a:ext cx="2517061" cy="5022601"/>
          </a:xfrm>
          <a:prstGeom prst="rect">
            <a:avLst/>
          </a:prstGeom>
        </p:spPr>
      </p:pic>
      <p:pic>
        <p:nvPicPr>
          <p:cNvPr id="9" name="Bildobjekt 8">
            <a:extLst>
              <a:ext uri="{FF2B5EF4-FFF2-40B4-BE49-F238E27FC236}">
                <a16:creationId xmlns:a16="http://schemas.microsoft.com/office/drawing/2014/main" id="{A0A2D9EA-0C62-426D-78C6-18EE2C3A90D0}"/>
              </a:ext>
            </a:extLst>
          </p:cNvPr>
          <p:cNvPicPr>
            <a:picLocks noChangeAspect="1"/>
          </p:cNvPicPr>
          <p:nvPr/>
        </p:nvPicPr>
        <p:blipFill>
          <a:blip r:embed="rId4"/>
          <a:stretch>
            <a:fillRect/>
          </a:stretch>
        </p:blipFill>
        <p:spPr>
          <a:xfrm>
            <a:off x="179512" y="1012367"/>
            <a:ext cx="2543016" cy="5022602"/>
          </a:xfrm>
          <a:prstGeom prst="rect">
            <a:avLst/>
          </a:prstGeom>
        </p:spPr>
      </p:pic>
      <p:sp>
        <p:nvSpPr>
          <p:cNvPr id="10" name="textruta 9">
            <a:extLst>
              <a:ext uri="{FF2B5EF4-FFF2-40B4-BE49-F238E27FC236}">
                <a16:creationId xmlns:a16="http://schemas.microsoft.com/office/drawing/2014/main" id="{11DF4D71-8090-1802-FB6F-9D4D5E3636C4}"/>
              </a:ext>
            </a:extLst>
          </p:cNvPr>
          <p:cNvSpPr txBox="1"/>
          <p:nvPr/>
        </p:nvSpPr>
        <p:spPr>
          <a:xfrm>
            <a:off x="2781704" y="1280310"/>
            <a:ext cx="3029106" cy="1277273"/>
          </a:xfrm>
          <a:prstGeom prst="rect">
            <a:avLst/>
          </a:prstGeom>
          <a:noFill/>
        </p:spPr>
        <p:txBody>
          <a:bodyPr wrap="square" rtlCol="0">
            <a:spAutoFit/>
          </a:bodyPr>
          <a:lstStyle/>
          <a:p>
            <a:pPr algn="ctr"/>
            <a:r>
              <a:rPr lang="sv-SE" sz="1100" dirty="0"/>
              <a:t>Ange kvittots datum, affärens namn eller annan beskrivning och belopp. </a:t>
            </a:r>
          </a:p>
          <a:p>
            <a:pPr algn="ctr"/>
            <a:r>
              <a:rPr lang="sv-SE" sz="1100" dirty="0"/>
              <a:t>Ska det vara olika konton och/eller projekt måste du dela beloppet på flera rader.</a:t>
            </a:r>
          </a:p>
          <a:p>
            <a:pPr algn="ctr"/>
            <a:r>
              <a:rPr lang="sv-SE" sz="1100" dirty="0"/>
              <a:t>Konto, </a:t>
            </a:r>
            <a:r>
              <a:rPr lang="sv-SE" sz="1100" dirty="0" err="1"/>
              <a:t>kst</a:t>
            </a:r>
            <a:r>
              <a:rPr lang="sv-SE" sz="1100" dirty="0"/>
              <a:t> och projektnummer får du från aktivitetsansvarig, tävlingsledare eller sektionsordförande. </a:t>
            </a:r>
          </a:p>
        </p:txBody>
      </p:sp>
      <p:sp>
        <p:nvSpPr>
          <p:cNvPr id="11" name="Pil: höger 10">
            <a:extLst>
              <a:ext uri="{FF2B5EF4-FFF2-40B4-BE49-F238E27FC236}">
                <a16:creationId xmlns:a16="http://schemas.microsoft.com/office/drawing/2014/main" id="{F5CE87D0-AAB9-D1B7-9AFE-2CC7CF34D1B4}"/>
              </a:ext>
            </a:extLst>
          </p:cNvPr>
          <p:cNvSpPr/>
          <p:nvPr/>
        </p:nvSpPr>
        <p:spPr>
          <a:xfrm>
            <a:off x="5798520" y="1854494"/>
            <a:ext cx="589731" cy="198109"/>
          </a:xfrm>
          <a:prstGeom prst="rightArrow">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15773A5F-2C13-4153-A3C3-76CD602C7F48}"/>
              </a:ext>
            </a:extLst>
          </p:cNvPr>
          <p:cNvSpPr txBox="1"/>
          <p:nvPr/>
        </p:nvSpPr>
        <p:spPr>
          <a:xfrm>
            <a:off x="2745970" y="2683870"/>
            <a:ext cx="3029106" cy="769441"/>
          </a:xfrm>
          <a:prstGeom prst="rect">
            <a:avLst/>
          </a:prstGeom>
          <a:noFill/>
        </p:spPr>
        <p:txBody>
          <a:bodyPr wrap="square" rtlCol="0">
            <a:spAutoFit/>
          </a:bodyPr>
          <a:lstStyle/>
          <a:p>
            <a:pPr algn="ctr"/>
            <a:r>
              <a:rPr lang="sv-SE" sz="1100" dirty="0"/>
              <a:t>Har du gjort en godkänd resa, ange resdagen och mellan vilka platser det var samt avståndet. </a:t>
            </a:r>
          </a:p>
          <a:p>
            <a:pPr algn="ctr"/>
            <a:r>
              <a:rPr lang="sv-SE" sz="1100" dirty="0"/>
              <a:t>Skriv inte i gula fälten, innehåller ekvationer.</a:t>
            </a:r>
          </a:p>
        </p:txBody>
      </p:sp>
      <p:sp>
        <p:nvSpPr>
          <p:cNvPr id="13" name="Pil: höger 12">
            <a:extLst>
              <a:ext uri="{FF2B5EF4-FFF2-40B4-BE49-F238E27FC236}">
                <a16:creationId xmlns:a16="http://schemas.microsoft.com/office/drawing/2014/main" id="{BFF98069-55DD-EE51-5B58-F3567E29E670}"/>
              </a:ext>
            </a:extLst>
          </p:cNvPr>
          <p:cNvSpPr/>
          <p:nvPr/>
        </p:nvSpPr>
        <p:spPr>
          <a:xfrm>
            <a:off x="5798519" y="3042867"/>
            <a:ext cx="589731" cy="198109"/>
          </a:xfrm>
          <a:prstGeom prst="rightArrow">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a:extLst>
              <a:ext uri="{FF2B5EF4-FFF2-40B4-BE49-F238E27FC236}">
                <a16:creationId xmlns:a16="http://schemas.microsoft.com/office/drawing/2014/main" id="{6382FBDD-369D-57BA-AB36-551340700744}"/>
              </a:ext>
            </a:extLst>
          </p:cNvPr>
          <p:cNvSpPr txBox="1"/>
          <p:nvPr/>
        </p:nvSpPr>
        <p:spPr>
          <a:xfrm>
            <a:off x="2768506" y="3582450"/>
            <a:ext cx="3029106" cy="769441"/>
          </a:xfrm>
          <a:prstGeom prst="rect">
            <a:avLst/>
          </a:prstGeom>
          <a:noFill/>
        </p:spPr>
        <p:txBody>
          <a:bodyPr wrap="square" rtlCol="0">
            <a:spAutoFit/>
          </a:bodyPr>
          <a:lstStyle/>
          <a:p>
            <a:pPr algn="ctr"/>
            <a:r>
              <a:rPr lang="sv-SE" sz="1100" dirty="0"/>
              <a:t>Har du ett fysiskt kvitto, fota av det eller skanna in det. </a:t>
            </a:r>
          </a:p>
          <a:p>
            <a:pPr algn="ctr"/>
            <a:r>
              <a:rPr lang="sv-SE" sz="1100" dirty="0"/>
              <a:t>Enklast är sedan att lägga in kvittot som bild i excel-filen. Då får du allt i en fil.</a:t>
            </a:r>
          </a:p>
        </p:txBody>
      </p:sp>
      <p:sp>
        <p:nvSpPr>
          <p:cNvPr id="15" name="Pil: höger 14">
            <a:extLst>
              <a:ext uri="{FF2B5EF4-FFF2-40B4-BE49-F238E27FC236}">
                <a16:creationId xmlns:a16="http://schemas.microsoft.com/office/drawing/2014/main" id="{65D41C3F-FD04-B917-6798-E3E8644E5F50}"/>
              </a:ext>
            </a:extLst>
          </p:cNvPr>
          <p:cNvSpPr/>
          <p:nvPr/>
        </p:nvSpPr>
        <p:spPr>
          <a:xfrm rot="2508839">
            <a:off x="5641533" y="4359098"/>
            <a:ext cx="1285496" cy="198109"/>
          </a:xfrm>
          <a:prstGeom prst="rightArrow">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FB075952-DD88-EF4A-3585-A57E11DDC9E7}"/>
              </a:ext>
            </a:extLst>
          </p:cNvPr>
          <p:cNvSpPr txBox="1"/>
          <p:nvPr/>
        </p:nvSpPr>
        <p:spPr>
          <a:xfrm>
            <a:off x="2768506" y="4481030"/>
            <a:ext cx="2235542" cy="769441"/>
          </a:xfrm>
          <a:prstGeom prst="rect">
            <a:avLst/>
          </a:prstGeom>
          <a:noFill/>
        </p:spPr>
        <p:txBody>
          <a:bodyPr wrap="square" rtlCol="0">
            <a:spAutoFit/>
          </a:bodyPr>
          <a:lstStyle/>
          <a:p>
            <a:pPr algn="ctr"/>
            <a:r>
              <a:rPr lang="sv-SE" sz="1100" dirty="0"/>
              <a:t>Har du ett elektroniskt kvitto eller inskannat kvitto i pdf-format kan detta istället bifogas som en egen fil.</a:t>
            </a:r>
          </a:p>
        </p:txBody>
      </p:sp>
      <p:sp>
        <p:nvSpPr>
          <p:cNvPr id="17" name="textruta 16">
            <a:extLst>
              <a:ext uri="{FF2B5EF4-FFF2-40B4-BE49-F238E27FC236}">
                <a16:creationId xmlns:a16="http://schemas.microsoft.com/office/drawing/2014/main" id="{1285D746-ECC0-87DB-BF2F-913B793378BE}"/>
              </a:ext>
            </a:extLst>
          </p:cNvPr>
          <p:cNvSpPr txBox="1"/>
          <p:nvPr/>
        </p:nvSpPr>
        <p:spPr>
          <a:xfrm>
            <a:off x="2775806" y="5379610"/>
            <a:ext cx="2235542" cy="1277273"/>
          </a:xfrm>
          <a:prstGeom prst="rect">
            <a:avLst/>
          </a:prstGeom>
          <a:noFill/>
        </p:spPr>
        <p:txBody>
          <a:bodyPr wrap="square" rtlCol="0">
            <a:spAutoFit/>
          </a:bodyPr>
          <a:lstStyle/>
          <a:p>
            <a:pPr algn="ctr"/>
            <a:r>
              <a:rPr lang="sv-SE" sz="1100" dirty="0"/>
              <a:t>Med kvitto avser vi här varje underlag, det kan vara inbjudan, mail från tävlingsledare, kopia på swish-betalning, etc. Inbjudan på nätet försvinner ofta, så du måste spara ner en egen kopia direkt.</a:t>
            </a:r>
          </a:p>
        </p:txBody>
      </p:sp>
      <p:sp>
        <p:nvSpPr>
          <p:cNvPr id="18" name="Pil: höger 17">
            <a:extLst>
              <a:ext uri="{FF2B5EF4-FFF2-40B4-BE49-F238E27FC236}">
                <a16:creationId xmlns:a16="http://schemas.microsoft.com/office/drawing/2014/main" id="{2535C8EA-4782-7B36-A4AC-4D587D37A7A3}"/>
              </a:ext>
            </a:extLst>
          </p:cNvPr>
          <p:cNvSpPr/>
          <p:nvPr/>
        </p:nvSpPr>
        <p:spPr>
          <a:xfrm>
            <a:off x="5004048" y="4606076"/>
            <a:ext cx="266668" cy="198109"/>
          </a:xfrm>
          <a:prstGeom prst="rightArrow">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bildnummer 2">
            <a:extLst>
              <a:ext uri="{FF2B5EF4-FFF2-40B4-BE49-F238E27FC236}">
                <a16:creationId xmlns:a16="http://schemas.microsoft.com/office/drawing/2014/main" id="{AC38C5D1-A705-F36A-D98B-5B768F50C317}"/>
              </a:ext>
            </a:extLst>
          </p:cNvPr>
          <p:cNvSpPr>
            <a:spLocks noGrp="1"/>
          </p:cNvSpPr>
          <p:nvPr>
            <p:ph type="sldNum" sz="quarter" idx="12"/>
          </p:nvPr>
        </p:nvSpPr>
        <p:spPr/>
        <p:txBody>
          <a:bodyPr/>
          <a:lstStyle/>
          <a:p>
            <a:pPr>
              <a:defRPr/>
            </a:pPr>
            <a:fld id="{8C1FC87D-ADE0-4303-A0D4-FC6E7B2724DB}" type="slidenum">
              <a:rPr lang="sv-SE" altLang="sv-SE" smtClean="0"/>
              <a:pPr>
                <a:defRPr/>
              </a:pPr>
              <a:t>7</a:t>
            </a:fld>
            <a:endParaRPr lang="sv-SE" altLang="sv-SE"/>
          </a:p>
        </p:txBody>
      </p:sp>
    </p:spTree>
    <p:extLst>
      <p:ext uri="{BB962C8B-B14F-4D97-AF65-F5344CB8AC3E}">
        <p14:creationId xmlns:p14="http://schemas.microsoft.com/office/powerpoint/2010/main" val="72752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F18FC-93C8-5F8A-5DBC-D1DA33988A30}"/>
              </a:ext>
            </a:extLst>
          </p:cNvPr>
          <p:cNvSpPr>
            <a:spLocks noGrp="1"/>
          </p:cNvSpPr>
          <p:nvPr>
            <p:ph type="title"/>
          </p:nvPr>
        </p:nvSpPr>
        <p:spPr/>
        <p:txBody>
          <a:bodyPr/>
          <a:lstStyle/>
          <a:p>
            <a:r>
              <a:rPr lang="sv-SE" dirty="0"/>
              <a:t>Att begära ersättning – skicka in</a:t>
            </a:r>
          </a:p>
        </p:txBody>
      </p:sp>
      <p:pic>
        <p:nvPicPr>
          <p:cNvPr id="19" name="Bildobjekt 18">
            <a:extLst>
              <a:ext uri="{FF2B5EF4-FFF2-40B4-BE49-F238E27FC236}">
                <a16:creationId xmlns:a16="http://schemas.microsoft.com/office/drawing/2014/main" id="{7672B5BD-7C8C-8A31-8D42-00C8A47016BD}"/>
              </a:ext>
            </a:extLst>
          </p:cNvPr>
          <p:cNvPicPr>
            <a:picLocks noChangeAspect="1"/>
          </p:cNvPicPr>
          <p:nvPr/>
        </p:nvPicPr>
        <p:blipFill>
          <a:blip r:embed="rId2"/>
          <a:stretch>
            <a:fillRect/>
          </a:stretch>
        </p:blipFill>
        <p:spPr>
          <a:xfrm>
            <a:off x="457200" y="1750170"/>
            <a:ext cx="2583120" cy="566533"/>
          </a:xfrm>
          <a:prstGeom prst="rect">
            <a:avLst/>
          </a:prstGeom>
        </p:spPr>
      </p:pic>
      <p:pic>
        <p:nvPicPr>
          <p:cNvPr id="21" name="Bildobjekt 20">
            <a:extLst>
              <a:ext uri="{FF2B5EF4-FFF2-40B4-BE49-F238E27FC236}">
                <a16:creationId xmlns:a16="http://schemas.microsoft.com/office/drawing/2014/main" id="{A0C16EA3-F73F-AA42-B8FA-58E75AA3FE1A}"/>
              </a:ext>
            </a:extLst>
          </p:cNvPr>
          <p:cNvPicPr>
            <a:picLocks noChangeAspect="1"/>
          </p:cNvPicPr>
          <p:nvPr/>
        </p:nvPicPr>
        <p:blipFill>
          <a:blip r:embed="rId3"/>
          <a:stretch>
            <a:fillRect/>
          </a:stretch>
        </p:blipFill>
        <p:spPr>
          <a:xfrm>
            <a:off x="457200" y="2386680"/>
            <a:ext cx="1034712" cy="1042320"/>
          </a:xfrm>
          <a:prstGeom prst="rect">
            <a:avLst/>
          </a:prstGeom>
        </p:spPr>
      </p:pic>
      <p:sp>
        <p:nvSpPr>
          <p:cNvPr id="27" name="textruta 26">
            <a:extLst>
              <a:ext uri="{FF2B5EF4-FFF2-40B4-BE49-F238E27FC236}">
                <a16:creationId xmlns:a16="http://schemas.microsoft.com/office/drawing/2014/main" id="{10CB0298-5810-2D83-9D01-F5C7BC5855E3}"/>
              </a:ext>
            </a:extLst>
          </p:cNvPr>
          <p:cNvSpPr txBox="1"/>
          <p:nvPr/>
        </p:nvSpPr>
        <p:spPr>
          <a:xfrm>
            <a:off x="323528" y="980729"/>
            <a:ext cx="2794346" cy="769441"/>
          </a:xfrm>
          <a:prstGeom prst="rect">
            <a:avLst/>
          </a:prstGeom>
          <a:noFill/>
        </p:spPr>
        <p:txBody>
          <a:bodyPr wrap="square" rtlCol="0">
            <a:spAutoFit/>
          </a:bodyPr>
          <a:lstStyle/>
          <a:p>
            <a:r>
              <a:rPr lang="sv-SE" sz="1100" dirty="0"/>
              <a:t>Spara din excel-fil som en pdf-fil.</a:t>
            </a:r>
          </a:p>
          <a:p>
            <a:r>
              <a:rPr lang="sv-SE" sz="1100" dirty="0"/>
              <a:t>Du kan normalt välja mellan att </a:t>
            </a:r>
          </a:p>
          <a:p>
            <a:pPr marL="171450" indent="-171450">
              <a:buFontTx/>
              <a:buChar char="-"/>
            </a:pPr>
            <a:r>
              <a:rPr lang="sv-SE" sz="1100" dirty="0"/>
              <a:t>spara som, ändra filformat till pdf</a:t>
            </a:r>
          </a:p>
          <a:p>
            <a:pPr marL="171450" indent="-171450">
              <a:buFontTx/>
              <a:buChar char="-"/>
            </a:pPr>
            <a:r>
              <a:rPr lang="sv-SE" sz="1100" dirty="0"/>
              <a:t>skriva ut, välj pdf-skrivare </a:t>
            </a:r>
          </a:p>
        </p:txBody>
      </p:sp>
      <p:sp>
        <p:nvSpPr>
          <p:cNvPr id="28" name="Ellips 27">
            <a:extLst>
              <a:ext uri="{FF2B5EF4-FFF2-40B4-BE49-F238E27FC236}">
                <a16:creationId xmlns:a16="http://schemas.microsoft.com/office/drawing/2014/main" id="{35E9C540-459C-0068-67CF-964243B54296}"/>
              </a:ext>
            </a:extLst>
          </p:cNvPr>
          <p:cNvSpPr/>
          <p:nvPr/>
        </p:nvSpPr>
        <p:spPr>
          <a:xfrm>
            <a:off x="1604496" y="2077223"/>
            <a:ext cx="1094086" cy="265386"/>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B53A122E-4C73-E80C-2E7E-118E8E1E5400}"/>
              </a:ext>
            </a:extLst>
          </p:cNvPr>
          <p:cNvSpPr/>
          <p:nvPr/>
        </p:nvSpPr>
        <p:spPr>
          <a:xfrm>
            <a:off x="457200" y="3105723"/>
            <a:ext cx="1094086" cy="265386"/>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Pil: höger 29">
            <a:extLst>
              <a:ext uri="{FF2B5EF4-FFF2-40B4-BE49-F238E27FC236}">
                <a16:creationId xmlns:a16="http://schemas.microsoft.com/office/drawing/2014/main" id="{CDA5F0FA-D180-C64F-36A8-4B0CAA4129F0}"/>
              </a:ext>
            </a:extLst>
          </p:cNvPr>
          <p:cNvSpPr/>
          <p:nvPr/>
        </p:nvSpPr>
        <p:spPr>
          <a:xfrm>
            <a:off x="2726406" y="1157618"/>
            <a:ext cx="589731" cy="198109"/>
          </a:xfrm>
          <a:prstGeom prst="rightArrow">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1" name="Grupp 30">
            <a:extLst>
              <a:ext uri="{FF2B5EF4-FFF2-40B4-BE49-F238E27FC236}">
                <a16:creationId xmlns:a16="http://schemas.microsoft.com/office/drawing/2014/main" id="{C3AB5675-8EBC-65F4-E39F-809FBA11ABF9}"/>
              </a:ext>
            </a:extLst>
          </p:cNvPr>
          <p:cNvGrpSpPr/>
          <p:nvPr/>
        </p:nvGrpSpPr>
        <p:grpSpPr>
          <a:xfrm>
            <a:off x="6821642" y="2745032"/>
            <a:ext cx="1551125" cy="737235"/>
            <a:chOff x="5924501" y="4505773"/>
            <a:chExt cx="1551125" cy="737235"/>
          </a:xfrm>
        </p:grpSpPr>
        <p:grpSp>
          <p:nvGrpSpPr>
            <p:cNvPr id="32" name="Grupp 31">
              <a:extLst>
                <a:ext uri="{FF2B5EF4-FFF2-40B4-BE49-F238E27FC236}">
                  <a16:creationId xmlns:a16="http://schemas.microsoft.com/office/drawing/2014/main" id="{A6984659-B7F7-4C75-4F43-5CC01A616333}"/>
                </a:ext>
              </a:extLst>
            </p:cNvPr>
            <p:cNvGrpSpPr/>
            <p:nvPr/>
          </p:nvGrpSpPr>
          <p:grpSpPr>
            <a:xfrm>
              <a:off x="5924501" y="4505773"/>
              <a:ext cx="1531347" cy="737235"/>
              <a:chOff x="6877729" y="3377859"/>
              <a:chExt cx="1531347" cy="737235"/>
            </a:xfrm>
          </p:grpSpPr>
          <p:sp>
            <p:nvSpPr>
              <p:cNvPr id="34" name="Likbent triangel 33">
                <a:extLst>
                  <a:ext uri="{FF2B5EF4-FFF2-40B4-BE49-F238E27FC236}">
                    <a16:creationId xmlns:a16="http://schemas.microsoft.com/office/drawing/2014/main" id="{2DD47D11-D0DC-9B57-2E06-45A795057BC9}"/>
                  </a:ext>
                </a:extLst>
              </p:cNvPr>
              <p:cNvSpPr/>
              <p:nvPr/>
            </p:nvSpPr>
            <p:spPr>
              <a:xfrm>
                <a:off x="6887297" y="3387978"/>
                <a:ext cx="1512209" cy="281405"/>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AutoShape 90">
                <a:extLst>
                  <a:ext uri="{FF2B5EF4-FFF2-40B4-BE49-F238E27FC236}">
                    <a16:creationId xmlns:a16="http://schemas.microsoft.com/office/drawing/2014/main" id="{860723FB-A132-3048-CD02-BA65AE08AF8A}"/>
                  </a:ext>
                </a:extLst>
              </p:cNvPr>
              <p:cNvSpPr>
                <a:spLocks noChangeArrowheads="1"/>
              </p:cNvSpPr>
              <p:nvPr/>
            </p:nvSpPr>
            <p:spPr bwMode="auto">
              <a:xfrm flipV="1">
                <a:off x="7842528" y="3377859"/>
                <a:ext cx="448877" cy="509622"/>
              </a:xfrm>
              <a:prstGeom prst="foldedCorner">
                <a:avLst>
                  <a:gd name="adj" fmla="val 24075"/>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sv-SE" altLang="sv-SE" sz="1000" dirty="0"/>
              </a:p>
            </p:txBody>
          </p:sp>
          <p:sp>
            <p:nvSpPr>
              <p:cNvPr id="36" name="AutoShape 90">
                <a:extLst>
                  <a:ext uri="{FF2B5EF4-FFF2-40B4-BE49-F238E27FC236}">
                    <a16:creationId xmlns:a16="http://schemas.microsoft.com/office/drawing/2014/main" id="{9AB630EE-1E54-5C91-E682-C465EF2FE5F9}"/>
                  </a:ext>
                </a:extLst>
              </p:cNvPr>
              <p:cNvSpPr>
                <a:spLocks noChangeArrowheads="1"/>
              </p:cNvSpPr>
              <p:nvPr/>
            </p:nvSpPr>
            <p:spPr bwMode="auto">
              <a:xfrm flipV="1">
                <a:off x="7707526" y="3414572"/>
                <a:ext cx="448877" cy="509622"/>
              </a:xfrm>
              <a:prstGeom prst="foldedCorner">
                <a:avLst>
                  <a:gd name="adj" fmla="val 24075"/>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sv-SE" altLang="sv-SE" sz="1000" dirty="0"/>
              </a:p>
            </p:txBody>
          </p:sp>
          <p:sp>
            <p:nvSpPr>
              <p:cNvPr id="37" name="Rektangel 36">
                <a:extLst>
                  <a:ext uri="{FF2B5EF4-FFF2-40B4-BE49-F238E27FC236}">
                    <a16:creationId xmlns:a16="http://schemas.microsoft.com/office/drawing/2014/main" id="{DBC5E501-3693-9521-FABA-49696770CD15}"/>
                  </a:ext>
                </a:extLst>
              </p:cNvPr>
              <p:cNvSpPr/>
              <p:nvPr/>
            </p:nvSpPr>
            <p:spPr>
              <a:xfrm>
                <a:off x="6877729" y="3681500"/>
                <a:ext cx="1531347" cy="43359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sv-SE" altLang="sv-SE" sz="1200" b="1" dirty="0">
                    <a:solidFill>
                      <a:schemeClr val="tx1"/>
                    </a:solidFill>
                  </a:rPr>
                  <a:t>Rakningar@ SavedalensAIK.se</a:t>
                </a:r>
              </a:p>
            </p:txBody>
          </p:sp>
        </p:grpSp>
        <p:sp>
          <p:nvSpPr>
            <p:cNvPr id="33" name="Text Box 35">
              <a:extLst>
                <a:ext uri="{FF2B5EF4-FFF2-40B4-BE49-F238E27FC236}">
                  <a16:creationId xmlns:a16="http://schemas.microsoft.com/office/drawing/2014/main" id="{7986FB7E-4417-40C0-9A5E-DEF1821D5876}"/>
                </a:ext>
              </a:extLst>
            </p:cNvPr>
            <p:cNvSpPr txBox="1">
              <a:spLocks noChangeArrowheads="1"/>
            </p:cNvSpPr>
            <p:nvPr/>
          </p:nvSpPr>
          <p:spPr bwMode="auto">
            <a:xfrm>
              <a:off x="6676963" y="4582576"/>
              <a:ext cx="798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v-SE" altLang="sv-SE" sz="1200" b="1" dirty="0"/>
                <a:t>pdf-filer</a:t>
              </a:r>
            </a:p>
          </p:txBody>
        </p:sp>
      </p:grpSp>
      <p:pic>
        <p:nvPicPr>
          <p:cNvPr id="41" name="Bildobjekt 40">
            <a:extLst>
              <a:ext uri="{FF2B5EF4-FFF2-40B4-BE49-F238E27FC236}">
                <a16:creationId xmlns:a16="http://schemas.microsoft.com/office/drawing/2014/main" id="{D1A0026C-A269-E996-857D-B0F3275B7116}"/>
              </a:ext>
            </a:extLst>
          </p:cNvPr>
          <p:cNvPicPr>
            <a:picLocks noChangeAspect="1"/>
          </p:cNvPicPr>
          <p:nvPr/>
        </p:nvPicPr>
        <p:blipFill>
          <a:blip r:embed="rId4"/>
          <a:stretch>
            <a:fillRect/>
          </a:stretch>
        </p:blipFill>
        <p:spPr>
          <a:xfrm>
            <a:off x="5816577" y="3745522"/>
            <a:ext cx="1099026" cy="1500798"/>
          </a:xfrm>
          <a:prstGeom prst="rect">
            <a:avLst/>
          </a:prstGeom>
        </p:spPr>
      </p:pic>
      <p:pic>
        <p:nvPicPr>
          <p:cNvPr id="43" name="Bildobjekt 42">
            <a:extLst>
              <a:ext uri="{FF2B5EF4-FFF2-40B4-BE49-F238E27FC236}">
                <a16:creationId xmlns:a16="http://schemas.microsoft.com/office/drawing/2014/main" id="{28C2776B-DC5F-AA7D-8A71-987AE4AD2FD4}"/>
              </a:ext>
            </a:extLst>
          </p:cNvPr>
          <p:cNvPicPr>
            <a:picLocks noChangeAspect="1"/>
          </p:cNvPicPr>
          <p:nvPr/>
        </p:nvPicPr>
        <p:blipFill>
          <a:blip r:embed="rId5"/>
          <a:stretch>
            <a:fillRect/>
          </a:stretch>
        </p:blipFill>
        <p:spPr>
          <a:xfrm>
            <a:off x="3458532" y="980729"/>
            <a:ext cx="1988583" cy="4067735"/>
          </a:xfrm>
          <a:prstGeom prst="rect">
            <a:avLst/>
          </a:prstGeom>
        </p:spPr>
      </p:pic>
      <p:sp>
        <p:nvSpPr>
          <p:cNvPr id="44" name="textruta 43">
            <a:extLst>
              <a:ext uri="{FF2B5EF4-FFF2-40B4-BE49-F238E27FC236}">
                <a16:creationId xmlns:a16="http://schemas.microsoft.com/office/drawing/2014/main" id="{C5CF2A0C-90CA-55A2-93C8-66F666F11CB7}"/>
              </a:ext>
            </a:extLst>
          </p:cNvPr>
          <p:cNvSpPr txBox="1"/>
          <p:nvPr/>
        </p:nvSpPr>
        <p:spPr>
          <a:xfrm>
            <a:off x="5655463" y="996888"/>
            <a:ext cx="2520280" cy="1785104"/>
          </a:xfrm>
          <a:prstGeom prst="rect">
            <a:avLst/>
          </a:prstGeom>
          <a:noFill/>
        </p:spPr>
        <p:txBody>
          <a:bodyPr wrap="square" rtlCol="0">
            <a:spAutoFit/>
          </a:bodyPr>
          <a:lstStyle/>
          <a:p>
            <a:r>
              <a:rPr lang="sv-SE" sz="1100" dirty="0"/>
              <a:t>Skapa ett nytt mail</a:t>
            </a:r>
          </a:p>
          <a:p>
            <a:pPr marL="171450" indent="-171450">
              <a:buFontTx/>
              <a:buChar char="-"/>
            </a:pPr>
            <a:r>
              <a:rPr lang="sv-SE" sz="1100" dirty="0"/>
              <a:t>till Rakningar@SavedalensAIK.se</a:t>
            </a:r>
          </a:p>
          <a:p>
            <a:pPr marL="171450" indent="-171450">
              <a:buFontTx/>
              <a:buChar char="-"/>
            </a:pPr>
            <a:r>
              <a:rPr lang="sv-SE" sz="1100" dirty="0"/>
              <a:t>skriv en rubrik för ditt minne</a:t>
            </a:r>
          </a:p>
          <a:p>
            <a:pPr marL="171450" indent="-171450">
              <a:buFontTx/>
              <a:buChar char="-"/>
            </a:pPr>
            <a:r>
              <a:rPr lang="sv-SE" sz="1100" dirty="0"/>
              <a:t>texten i mailet läses inte, men det går bra att skriva vad du vill. </a:t>
            </a:r>
          </a:p>
          <a:p>
            <a:pPr marL="171450" indent="-171450">
              <a:buFontTx/>
              <a:buChar char="-"/>
            </a:pPr>
            <a:r>
              <a:rPr lang="sv-SE" sz="1100" dirty="0"/>
              <a:t>bifoga räkningen som pdf-fil</a:t>
            </a:r>
          </a:p>
          <a:p>
            <a:pPr marL="171450" indent="-171450">
              <a:buFontTx/>
              <a:buChar char="-"/>
            </a:pPr>
            <a:r>
              <a:rPr lang="sv-SE" sz="1100" dirty="0"/>
              <a:t>bifoga ev kvitton som pdf-filer</a:t>
            </a:r>
          </a:p>
          <a:p>
            <a:pPr marL="171450" indent="-171450">
              <a:buFontTx/>
              <a:buChar char="-"/>
            </a:pPr>
            <a:r>
              <a:rPr lang="sv-SE" sz="1100" dirty="0"/>
              <a:t>skicka in</a:t>
            </a:r>
          </a:p>
          <a:p>
            <a:pPr marL="171450" indent="-171450">
              <a:buFontTx/>
              <a:buChar char="-"/>
            </a:pPr>
            <a:r>
              <a:rPr lang="sv-SE" sz="1100" dirty="0"/>
              <a:t>vill du informera en kompis skicka ett separat mail</a:t>
            </a:r>
          </a:p>
        </p:txBody>
      </p:sp>
      <p:sp>
        <p:nvSpPr>
          <p:cNvPr id="45" name="Pil: höger 44">
            <a:extLst>
              <a:ext uri="{FF2B5EF4-FFF2-40B4-BE49-F238E27FC236}">
                <a16:creationId xmlns:a16="http://schemas.microsoft.com/office/drawing/2014/main" id="{B0F58661-CE70-04A3-D134-C7C711D19EA3}"/>
              </a:ext>
            </a:extLst>
          </p:cNvPr>
          <p:cNvSpPr/>
          <p:nvPr/>
        </p:nvSpPr>
        <p:spPr>
          <a:xfrm>
            <a:off x="5644037" y="2974939"/>
            <a:ext cx="589731" cy="198109"/>
          </a:xfrm>
          <a:prstGeom prst="rightArrow">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Pil: höger 45">
            <a:extLst>
              <a:ext uri="{FF2B5EF4-FFF2-40B4-BE49-F238E27FC236}">
                <a16:creationId xmlns:a16="http://schemas.microsoft.com/office/drawing/2014/main" id="{0A591B68-FA4A-046D-82DE-484BC9E59D21}"/>
              </a:ext>
            </a:extLst>
          </p:cNvPr>
          <p:cNvSpPr/>
          <p:nvPr/>
        </p:nvSpPr>
        <p:spPr>
          <a:xfrm rot="19236351">
            <a:off x="6404098" y="3423070"/>
            <a:ext cx="375148" cy="198109"/>
          </a:xfrm>
          <a:prstGeom prst="rightArrow">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textruta 46">
            <a:extLst>
              <a:ext uri="{FF2B5EF4-FFF2-40B4-BE49-F238E27FC236}">
                <a16:creationId xmlns:a16="http://schemas.microsoft.com/office/drawing/2014/main" id="{3C57D562-773A-4B0B-F50D-C72FAA255A53}"/>
              </a:ext>
            </a:extLst>
          </p:cNvPr>
          <p:cNvSpPr txBox="1"/>
          <p:nvPr/>
        </p:nvSpPr>
        <p:spPr>
          <a:xfrm>
            <a:off x="6588223" y="5813921"/>
            <a:ext cx="2323355" cy="769441"/>
          </a:xfrm>
          <a:prstGeom prst="rect">
            <a:avLst/>
          </a:prstGeom>
          <a:noFill/>
          <a:ln>
            <a:solidFill>
              <a:srgbClr val="009900"/>
            </a:solidFill>
          </a:ln>
        </p:spPr>
        <p:txBody>
          <a:bodyPr wrap="square" rtlCol="0">
            <a:spAutoFit/>
          </a:bodyPr>
          <a:lstStyle/>
          <a:p>
            <a:r>
              <a:rPr lang="sv-SE" sz="1100" dirty="0"/>
              <a:t>Betalning ska komma till dig inom 2 veckor. Saknas utbetalningen kontakta sektionens ordförande eller sektionens kassör.</a:t>
            </a:r>
          </a:p>
        </p:txBody>
      </p:sp>
      <p:sp>
        <p:nvSpPr>
          <p:cNvPr id="48" name="textruta 47">
            <a:extLst>
              <a:ext uri="{FF2B5EF4-FFF2-40B4-BE49-F238E27FC236}">
                <a16:creationId xmlns:a16="http://schemas.microsoft.com/office/drawing/2014/main" id="{DE0436E4-AFA3-FA7D-F4D9-7EB893C09255}"/>
              </a:ext>
            </a:extLst>
          </p:cNvPr>
          <p:cNvSpPr txBox="1"/>
          <p:nvPr/>
        </p:nvSpPr>
        <p:spPr>
          <a:xfrm>
            <a:off x="323528" y="5373216"/>
            <a:ext cx="2794346" cy="769441"/>
          </a:xfrm>
          <a:prstGeom prst="rect">
            <a:avLst/>
          </a:prstGeom>
          <a:noFill/>
          <a:ln w="19050">
            <a:solidFill>
              <a:srgbClr val="FF0000"/>
            </a:solidFill>
          </a:ln>
        </p:spPr>
        <p:txBody>
          <a:bodyPr wrap="square" rtlCol="0">
            <a:spAutoFit/>
          </a:bodyPr>
          <a:lstStyle/>
          <a:p>
            <a:r>
              <a:rPr lang="sv-SE" sz="1100" dirty="0"/>
              <a:t>Saknar du uppgifter eller förstår inte vad du ska göra? Då ska du kontakta din aktivitetsansvarig, tävlingsledare eller sektionsordförande. </a:t>
            </a:r>
          </a:p>
        </p:txBody>
      </p:sp>
      <p:sp>
        <p:nvSpPr>
          <p:cNvPr id="50" name="Rektangel 49">
            <a:extLst>
              <a:ext uri="{FF2B5EF4-FFF2-40B4-BE49-F238E27FC236}">
                <a16:creationId xmlns:a16="http://schemas.microsoft.com/office/drawing/2014/main" id="{5A9866F8-53D8-0DD8-8FBC-048979EE6994}"/>
              </a:ext>
            </a:extLst>
          </p:cNvPr>
          <p:cNvSpPr/>
          <p:nvPr/>
        </p:nvSpPr>
        <p:spPr>
          <a:xfrm>
            <a:off x="1346239" y="4257977"/>
            <a:ext cx="748923" cy="1200329"/>
          </a:xfrm>
          <a:prstGeom prst="rect">
            <a:avLst/>
          </a:prstGeom>
          <a:noFill/>
        </p:spPr>
        <p:txBody>
          <a:bodyPr wrap="none" lIns="91440" tIns="45720" rIns="91440" bIns="45720">
            <a:spAutoFit/>
          </a:bodyPr>
          <a:lstStyle/>
          <a:p>
            <a:pPr algn="ctr"/>
            <a:r>
              <a:rPr lang="sv-SE" sz="7200" b="1" cap="none" spc="0" dirty="0">
                <a:ln w="22225">
                  <a:solidFill>
                    <a:schemeClr val="tx1"/>
                  </a:solidFill>
                  <a:prstDash val="sysDot"/>
                </a:ln>
                <a:solidFill>
                  <a:srgbClr val="FF0000"/>
                </a:solidFill>
                <a:effectLst/>
              </a:rPr>
              <a:t>?</a:t>
            </a:r>
          </a:p>
        </p:txBody>
      </p:sp>
      <p:pic>
        <p:nvPicPr>
          <p:cNvPr id="51" name="Picture 103">
            <a:extLst>
              <a:ext uri="{FF2B5EF4-FFF2-40B4-BE49-F238E27FC236}">
                <a16:creationId xmlns:a16="http://schemas.microsoft.com/office/drawing/2014/main" id="{F03C6BA4-DBAA-031C-F6CB-427CBACA7E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439" y="5294644"/>
            <a:ext cx="1223963" cy="4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tshållare för bildnummer 2">
            <a:extLst>
              <a:ext uri="{FF2B5EF4-FFF2-40B4-BE49-F238E27FC236}">
                <a16:creationId xmlns:a16="http://schemas.microsoft.com/office/drawing/2014/main" id="{3FAF19C0-81C5-D6C0-DBF9-F40379B8B437}"/>
              </a:ext>
            </a:extLst>
          </p:cNvPr>
          <p:cNvSpPr>
            <a:spLocks noGrp="1"/>
          </p:cNvSpPr>
          <p:nvPr>
            <p:ph type="sldNum" sz="quarter" idx="12"/>
          </p:nvPr>
        </p:nvSpPr>
        <p:spPr/>
        <p:txBody>
          <a:bodyPr/>
          <a:lstStyle/>
          <a:p>
            <a:pPr>
              <a:defRPr/>
            </a:pPr>
            <a:fld id="{8C1FC87D-ADE0-4303-A0D4-FC6E7B2724DB}" type="slidenum">
              <a:rPr lang="sv-SE" altLang="sv-SE" smtClean="0"/>
              <a:pPr>
                <a:defRPr/>
              </a:pPr>
              <a:t>8</a:t>
            </a:fld>
            <a:endParaRPr lang="sv-SE" altLang="sv-SE"/>
          </a:p>
        </p:txBody>
      </p:sp>
    </p:spTree>
    <p:extLst>
      <p:ext uri="{BB962C8B-B14F-4D97-AF65-F5344CB8AC3E}">
        <p14:creationId xmlns:p14="http://schemas.microsoft.com/office/powerpoint/2010/main" val="28743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8FA371-1B60-E0FE-64FF-D8233CCCC170}"/>
              </a:ext>
            </a:extLst>
          </p:cNvPr>
          <p:cNvSpPr>
            <a:spLocks noGrp="1"/>
          </p:cNvSpPr>
          <p:nvPr>
            <p:ph type="title"/>
          </p:nvPr>
        </p:nvSpPr>
        <p:spPr/>
        <p:txBody>
          <a:bodyPr/>
          <a:lstStyle/>
          <a:p>
            <a:r>
              <a:rPr lang="sv-SE" dirty="0"/>
              <a:t>Att begära ersättning – skriva räkning</a:t>
            </a:r>
          </a:p>
        </p:txBody>
      </p:sp>
      <p:sp>
        <p:nvSpPr>
          <p:cNvPr id="3" name="Platshållare för innehåll 2">
            <a:extLst>
              <a:ext uri="{FF2B5EF4-FFF2-40B4-BE49-F238E27FC236}">
                <a16:creationId xmlns:a16="http://schemas.microsoft.com/office/drawing/2014/main" id="{40BB7555-A986-99E3-740A-295A1E6D0911}"/>
              </a:ext>
            </a:extLst>
          </p:cNvPr>
          <p:cNvSpPr>
            <a:spLocks noGrp="1"/>
          </p:cNvSpPr>
          <p:nvPr>
            <p:ph idx="1"/>
          </p:nvPr>
        </p:nvSpPr>
        <p:spPr/>
        <p:txBody>
          <a:bodyPr/>
          <a:lstStyle/>
          <a:p>
            <a:r>
              <a:rPr lang="sv-SE" sz="2000" dirty="0"/>
              <a:t>Samla dina underlag, kvitton </a:t>
            </a:r>
            <a:r>
              <a:rPr lang="sv-SE" sz="2000" dirty="0" err="1"/>
              <a:t>etc</a:t>
            </a:r>
            <a:endParaRPr lang="sv-SE" sz="2000" dirty="0"/>
          </a:p>
          <a:p>
            <a:pPr lvl="1"/>
            <a:r>
              <a:rPr lang="sv-SE" sz="1800" dirty="0"/>
              <a:t>finns de som pdf-fil spara en egen kopia</a:t>
            </a:r>
          </a:p>
          <a:p>
            <a:pPr lvl="1"/>
            <a:r>
              <a:rPr lang="sv-SE" sz="1800" dirty="0"/>
              <a:t>är det t.ex en inbjudan på nätet, spara ner en egen kopia</a:t>
            </a:r>
          </a:p>
          <a:p>
            <a:pPr lvl="1"/>
            <a:r>
              <a:rPr lang="sv-SE" sz="1800" dirty="0"/>
              <a:t>är det ett fysiskt kvitto, scanna eller fota av kvittot</a:t>
            </a:r>
          </a:p>
          <a:p>
            <a:r>
              <a:rPr lang="sv-SE" sz="2000" dirty="0"/>
              <a:t>Sammanställ utläggen i en räkning – </a:t>
            </a:r>
            <a:r>
              <a:rPr lang="sv-SE" sz="2000" dirty="0">
                <a:hlinkClick r:id="rId2"/>
              </a:rPr>
              <a:t>excel-mall</a:t>
            </a:r>
            <a:r>
              <a:rPr lang="sv-SE" sz="2000" dirty="0"/>
              <a:t> </a:t>
            </a:r>
          </a:p>
          <a:p>
            <a:pPr lvl="1"/>
            <a:r>
              <a:rPr lang="sv-SE" sz="1800" dirty="0"/>
              <a:t>har du utgifter för flera sektioner, skriv separata räkningar</a:t>
            </a:r>
          </a:p>
          <a:p>
            <a:pPr lvl="1"/>
            <a:r>
              <a:rPr lang="sv-SE" sz="1800" dirty="0"/>
              <a:t>ange Konto, Kst och ev Projektnummer för hela summan eller ange det för varje kvitto, och vid behov dela ett kvitto på två rader om olika Konton eller Projektnummer ska användas</a:t>
            </a:r>
          </a:p>
          <a:p>
            <a:pPr lvl="1"/>
            <a:r>
              <a:rPr lang="sv-SE" sz="1800" dirty="0"/>
              <a:t>ange ev milersättning</a:t>
            </a:r>
          </a:p>
          <a:p>
            <a:pPr lvl="1"/>
            <a:r>
              <a:rPr lang="sv-SE" sz="1800" dirty="0"/>
              <a:t>saknar du Konto och Projektnummer fråga din projektledare, aktivitetsansvarige eller sektionsordf</a:t>
            </a:r>
          </a:p>
          <a:p>
            <a:r>
              <a:rPr lang="sv-SE" sz="2000" dirty="0"/>
              <a:t>Gör iordning pdf-filerna</a:t>
            </a:r>
          </a:p>
          <a:p>
            <a:pPr lvl="1"/>
            <a:r>
              <a:rPr lang="sv-SE" sz="1800" dirty="0"/>
              <a:t>lägg gärna in foton på kvitton som bilder i excel-filen, då blir allt sparat i en pdf när du väljer ”pdf skrivaren”</a:t>
            </a:r>
          </a:p>
          <a:p>
            <a:pPr lvl="1"/>
            <a:r>
              <a:rPr lang="sv-SE" sz="1800" dirty="0"/>
              <a:t>lägg räkningen och alla underlag som pdf-bilagor i ett mail som du adresserar till Rakningar@SavedalensAIK.se </a:t>
            </a:r>
          </a:p>
          <a:p>
            <a:pPr lvl="1"/>
            <a:endParaRPr lang="sv-SE" sz="1800" dirty="0"/>
          </a:p>
        </p:txBody>
      </p:sp>
      <p:sp>
        <p:nvSpPr>
          <p:cNvPr id="4" name="Platshållare för bildnummer 3">
            <a:extLst>
              <a:ext uri="{FF2B5EF4-FFF2-40B4-BE49-F238E27FC236}">
                <a16:creationId xmlns:a16="http://schemas.microsoft.com/office/drawing/2014/main" id="{E9EAADCC-D56E-8780-EE27-DACE7E5605B8}"/>
              </a:ext>
            </a:extLst>
          </p:cNvPr>
          <p:cNvSpPr>
            <a:spLocks noGrp="1"/>
          </p:cNvSpPr>
          <p:nvPr>
            <p:ph type="sldNum" sz="quarter" idx="12"/>
          </p:nvPr>
        </p:nvSpPr>
        <p:spPr/>
        <p:txBody>
          <a:bodyPr/>
          <a:lstStyle/>
          <a:p>
            <a:pPr>
              <a:defRPr/>
            </a:pPr>
            <a:fld id="{8C1FC87D-ADE0-4303-A0D4-FC6E7B2724DB}" type="slidenum">
              <a:rPr lang="sv-SE" altLang="sv-SE" smtClean="0"/>
              <a:pPr>
                <a:defRPr/>
              </a:pPr>
              <a:t>9</a:t>
            </a:fld>
            <a:endParaRPr lang="sv-SE" altLang="sv-SE"/>
          </a:p>
        </p:txBody>
      </p:sp>
    </p:spTree>
    <p:extLst>
      <p:ext uri="{BB962C8B-B14F-4D97-AF65-F5344CB8AC3E}">
        <p14:creationId xmlns:p14="http://schemas.microsoft.com/office/powerpoint/2010/main" val="3659877423"/>
      </p:ext>
    </p:extLst>
  </p:cSld>
  <p:clrMapOvr>
    <a:masterClrMapping/>
  </p:clrMapOvr>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48772</TotalTime>
  <Words>2402</Words>
  <Application>Microsoft Office PowerPoint</Application>
  <PresentationFormat>Bildspel på skärmen (4:3)</PresentationFormat>
  <Paragraphs>368</Paragraphs>
  <Slides>24</Slides>
  <Notes>0</Notes>
  <HiddenSlides>2</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24</vt:i4>
      </vt:variant>
    </vt:vector>
  </HeadingPairs>
  <TitlesOfParts>
    <vt:vector size="28" baseType="lpstr">
      <vt:lpstr>Arial</vt:lpstr>
      <vt:lpstr>Calibri</vt:lpstr>
      <vt:lpstr>Symbol</vt:lpstr>
      <vt:lpstr>Standardformgivning</vt:lpstr>
      <vt:lpstr>Lathund till SAIK ekonomiska Principer och arbetsflöden</vt:lpstr>
      <vt:lpstr>Innehåll</vt:lpstr>
      <vt:lpstr>Syfte och ambition</vt:lpstr>
      <vt:lpstr>Principer utbetalningar</vt:lpstr>
      <vt:lpstr>Utgiftsflöden för fakturor och utlägg</vt:lpstr>
      <vt:lpstr>Att begära ersättning – skapa räkning</vt:lpstr>
      <vt:lpstr>Att begära ersättning – fylla i utlägg</vt:lpstr>
      <vt:lpstr>Att begära ersättning – skicka in</vt:lpstr>
      <vt:lpstr>Att begära ersättning – skriva räkning</vt:lpstr>
      <vt:lpstr>Att attestera – DiNumero </vt:lpstr>
      <vt:lpstr>Beställa varor, få faktura från leverantör</vt:lpstr>
      <vt:lpstr>Principer inbetalningar</vt:lpstr>
      <vt:lpstr>Intäktsflöden och kundfakturering</vt:lpstr>
      <vt:lpstr>Hur fakturerar vi våra arrangemang bäst</vt:lpstr>
      <vt:lpstr>Hur fungerar KansliService</vt:lpstr>
      <vt:lpstr>Hur hanteras medlemsavgifterna</vt:lpstr>
      <vt:lpstr>När ska vi fakturera via Fortnox</vt:lpstr>
      <vt:lpstr>Principer bokföringar</vt:lpstr>
      <vt:lpstr>Flöde för bokföringsorder</vt:lpstr>
      <vt:lpstr>Bokföringsorder från tävlingssystem</vt:lpstr>
      <vt:lpstr>Utdrag av swish-intäkter</vt:lpstr>
      <vt:lpstr>Skapa excel-fil för swish-intäkter</vt:lpstr>
      <vt:lpstr>Bokföring av swish-intäkter</vt:lpstr>
      <vt:lpstr>SAIKs bankkonton</vt:lpstr>
    </vt:vector>
  </TitlesOfParts>
  <Company>Rosa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Lars</dc:creator>
  <cp:lastModifiedBy>Lars Stålheim</cp:lastModifiedBy>
  <cp:revision>64</cp:revision>
  <cp:lastPrinted>2023-02-18T23:14:24Z</cp:lastPrinted>
  <dcterms:created xsi:type="dcterms:W3CDTF">2017-01-31T16:34:26Z</dcterms:created>
  <dcterms:modified xsi:type="dcterms:W3CDTF">2023-02-18T23:23:27Z</dcterms:modified>
</cp:coreProperties>
</file>